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0D3B4F6-C04A-4D75-9C49-168B923D9A84}">
  <a:tblStyle styleId="{00D3B4F6-C04A-4D75-9C49-168B923D9A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font" Target="fonts/CenturyGothic-bold.fntdata"/><Relationship Id="rId25" Type="http://schemas.openxmlformats.org/officeDocument/2006/relationships/slide" Target="slides/slide18.xml"/><Relationship Id="rId7" Type="http://schemas.openxmlformats.org/officeDocument/2006/relationships/notesMaster" Target="notesMasters/notesMaster1.xml"/><Relationship Id="rId33" Type="http://schemas.openxmlformats.org/officeDocument/2006/relationships/font" Target="fonts/CenturyGothic-regular.fntdata"/><Relationship Id="rId12" Type="http://schemas.openxmlformats.org/officeDocument/2006/relationships/slide" Target="slides/slide5.xml"/><Relationship Id="rId17" Type="http://schemas.openxmlformats.org/officeDocument/2006/relationships/slide" Target="slides/slide10.xml"/><Relationship Id="rId38" Type="http://schemas.openxmlformats.org/officeDocument/2006/relationships/customXml" Target="../customXml/item2.xml"/><Relationship Id="rId20" Type="http://schemas.openxmlformats.org/officeDocument/2006/relationships/slide" Target="slides/slide13.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24" Type="http://schemas.openxmlformats.org/officeDocument/2006/relationships/slide" Target="slides/slide17.xml"/><Relationship Id="rId1" Type="http://schemas.openxmlformats.org/officeDocument/2006/relationships/theme" Target="theme/theme2.xml"/><Relationship Id="rId6" Type="http://schemas.openxmlformats.org/officeDocument/2006/relationships/slideMaster" Target="slideMasters/slideMaster2.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customXml" Target="../customXml/item1.xml"/><Relationship Id="rId23" Type="http://schemas.openxmlformats.org/officeDocument/2006/relationships/slide" Target="slides/slide16.xml"/><Relationship Id="rId28" Type="http://schemas.openxmlformats.org/officeDocument/2006/relationships/slide" Target="slides/slide21.xml"/><Relationship Id="rId5" Type="http://schemas.openxmlformats.org/officeDocument/2006/relationships/slideMaster" Target="slideMasters/slideMaster1.xml"/><Relationship Id="rId15" Type="http://schemas.openxmlformats.org/officeDocument/2006/relationships/slide" Target="slides/slide8.xml"/><Relationship Id="rId36" Type="http://schemas.openxmlformats.org/officeDocument/2006/relationships/font" Target="fonts/CenturyGothic-boldItalic.fntdata"/><Relationship Id="rId31" Type="http://schemas.openxmlformats.org/officeDocument/2006/relationships/slide" Target="slides/slide24.xml"/><Relationship Id="rId10" Type="http://schemas.openxmlformats.org/officeDocument/2006/relationships/slide" Target="slides/slide3.xml"/><Relationship Id="rId19" Type="http://schemas.openxmlformats.org/officeDocument/2006/relationships/slide" Target="slides/slide12.xml"/><Relationship Id="rId22" Type="http://schemas.openxmlformats.org/officeDocument/2006/relationships/slide" Target="slides/slide15.xml"/><Relationship Id="rId4" Type="http://schemas.openxmlformats.org/officeDocument/2006/relationships/tableStyles" Target="tableStyles.xml"/><Relationship Id="rId9" Type="http://schemas.openxmlformats.org/officeDocument/2006/relationships/slide" Target="slides/slide2.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font" Target="fonts/CenturyGothic-italic.fntdata"/><Relationship Id="rId14" Type="http://schemas.openxmlformats.org/officeDocument/2006/relationships/slide" Target="slides/slide7.xml"/><Relationship Id="rId8" Type="http://schemas.openxmlformats.org/officeDocument/2006/relationships/slide" Target="slides/slide1.xml"/><Relationship Id="rId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361f2b446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6361f2b446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e5c105ce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e5c105ce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b="1" lang="en-GB">
                <a:solidFill>
                  <a:schemeClr val="dk1"/>
                </a:solidFill>
              </a:rPr>
              <a:t>concepts </a:t>
            </a:r>
            <a:r>
              <a:rPr lang="en-GB">
                <a:solidFill>
                  <a:schemeClr val="dk1"/>
                </a:solidFill>
              </a:rPr>
              <a:t>(nouns, big ideas), </a:t>
            </a:r>
            <a:r>
              <a:rPr b="1" lang="en-GB">
                <a:solidFill>
                  <a:schemeClr val="dk1"/>
                </a:solidFill>
              </a:rPr>
              <a:t>skills </a:t>
            </a:r>
            <a:r>
              <a:rPr lang="en-GB">
                <a:solidFill>
                  <a:schemeClr val="dk1"/>
                </a:solidFill>
              </a:rPr>
              <a:t>(verbs, measurable behaviours) and sometimes </a:t>
            </a:r>
            <a:r>
              <a:rPr b="1" lang="en-GB">
                <a:solidFill>
                  <a:schemeClr val="dk1"/>
                </a:solidFill>
              </a:rPr>
              <a:t>context </a:t>
            </a:r>
            <a:r>
              <a:rPr lang="en-GB">
                <a:solidFill>
                  <a:schemeClr val="dk1"/>
                </a:solidFill>
              </a:rPr>
              <a:t>(restricting or targeting conditions).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b="1" lang="en-GB">
                <a:solidFill>
                  <a:schemeClr val="dk1"/>
                </a:solidFill>
              </a:rPr>
              <a:t>describe</a:t>
            </a:r>
            <a:r>
              <a:rPr lang="en-GB">
                <a:solidFill>
                  <a:schemeClr val="dk1"/>
                </a:solidFill>
              </a:rPr>
              <a:t> the concept of </a:t>
            </a:r>
            <a:r>
              <a:rPr b="1" lang="en-GB">
                <a:solidFill>
                  <a:schemeClr val="dk1"/>
                </a:solidFill>
              </a:rPr>
              <a:t>density </a:t>
            </a:r>
            <a:r>
              <a:rPr lang="en-GB">
                <a:solidFill>
                  <a:schemeClr val="dk1"/>
                </a:solidFill>
              </a:rPr>
              <a:t>and apply it to </a:t>
            </a:r>
            <a:r>
              <a:rPr b="1" lang="en-GB">
                <a:solidFill>
                  <a:schemeClr val="dk1"/>
                </a:solidFill>
              </a:rPr>
              <a:t>floating and sinking.</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e5c105ce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e5c105c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Swan River Trust is the government organisation responsible for the protection of the Swan and Canning Rivers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e5c105ce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e5c105ce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361f2b44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361f2b44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397d608d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397d608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35edf147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35edf14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35edf147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35edf147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e5c105ce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e5c105ce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e5c105ce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e5c105ce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3f8bd1c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3f8bd1c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3e5c105ce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e5c105ce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indent="0" lvl="0" marL="0" rtl="0" algn="l">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e5c105ce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e5c105ce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35edf147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35edf147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361f2b44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361f2b44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35edf147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35edf147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03cd3a4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03cd3a4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indent="0" lvl="0" marL="0" rtl="0" algn="l">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5ea84692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5ea84692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361f2b44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361f2b44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361f2b446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361f2b446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361f2b446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361f2b44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361f2b44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361f2b44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361f2b44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361f2b44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361f2b44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361f2b44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Closure">
  <p:cSld name="BLANK_1_1_1_1_1_1">
    <p:spTree>
      <p:nvGrpSpPr>
        <p:cNvPr id="57" name="Shape 57"/>
        <p:cNvGrpSpPr/>
        <p:nvPr/>
      </p:nvGrpSpPr>
      <p:grpSpPr>
        <a:xfrm>
          <a:off x="0" y="0"/>
          <a:ext cx="0" cy="0"/>
          <a:chOff x="0" y="0"/>
          <a:chExt cx="0" cy="0"/>
        </a:xfrm>
      </p:grpSpPr>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11"/>
          <p:cNvSpPr txBox="1"/>
          <p:nvPr/>
        </p:nvSpPr>
        <p:spPr>
          <a:xfrm rot="-5400000">
            <a:off x="-667850" y="2399550"/>
            <a:ext cx="17718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60" name="Google Shape;60;p11"/>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2" name="Google Shape;62;p11"/>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pendent Practice">
  <p:cSld name="BLANK_1_1_1_1_1_1_1">
    <p:spTree>
      <p:nvGrpSpPr>
        <p:cNvPr id="63" name="Shape 63"/>
        <p:cNvGrpSpPr/>
        <p:nvPr/>
      </p:nvGrpSpPr>
      <p:grpSpPr>
        <a:xfrm>
          <a:off x="0" y="0"/>
          <a:ext cx="0" cy="0"/>
          <a:chOff x="0" y="0"/>
          <a:chExt cx="0" cy="0"/>
        </a:xfrm>
      </p:grpSpPr>
      <p:sp>
        <p:nvSpPr>
          <p:cNvPr id="64" name="Google Shape;6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5" name="Google Shape;65;p12"/>
          <p:cNvSpPr txBox="1"/>
          <p:nvPr/>
        </p:nvSpPr>
        <p:spPr>
          <a:xfrm rot="-5400000">
            <a:off x="-1128800" y="2670800"/>
            <a:ext cx="26937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6" name="Google Shape;66;p12"/>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8" name="Google Shape;68;p12"/>
          <p:cNvSpPr txBox="1"/>
          <p:nvPr>
            <p:ph idx="2" type="body"/>
          </p:nvPr>
        </p:nvSpPr>
        <p:spPr>
          <a:xfrm>
            <a:off x="552550" y="1937350"/>
            <a:ext cx="6173700" cy="298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4" name="Shape 74"/>
        <p:cNvGrpSpPr/>
        <p:nvPr/>
      </p:nvGrpSpPr>
      <p:grpSpPr>
        <a:xfrm>
          <a:off x="0" y="0"/>
          <a:ext cx="0" cy="0"/>
          <a:chOff x="0" y="0"/>
          <a:chExt cx="0" cy="0"/>
        </a:xfrm>
      </p:grpSpPr>
      <p:sp>
        <p:nvSpPr>
          <p:cNvPr id="75" name="Google Shape;7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6600"/>
              <a:buFont typeface="Century Gothic"/>
              <a:buNone/>
              <a:defRPr sz="6600">
                <a:latin typeface="Century Gothic"/>
                <a:ea typeface="Century Gothic"/>
                <a:cs typeface="Century Gothic"/>
                <a:sym typeface="Century Gothic"/>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6" name="Google Shape;7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78" name="Google Shape;78;p14"/>
          <p:cNvPicPr preferRelativeResize="0"/>
          <p:nvPr/>
        </p:nvPicPr>
        <p:blipFill rotWithShape="1">
          <a:blip r:embed="rId2">
            <a:alphaModFix/>
          </a:blip>
          <a:srcRect b="0" l="0" r="0" t="0"/>
          <a:stretch/>
        </p:blipFill>
        <p:spPr>
          <a:xfrm>
            <a:off x="7769825" y="4467425"/>
            <a:ext cx="1251325" cy="589250"/>
          </a:xfrm>
          <a:prstGeom prst="rect">
            <a:avLst/>
          </a:prstGeom>
          <a:noFill/>
          <a:ln>
            <a:noFill/>
          </a:ln>
        </p:spPr>
      </p:pic>
      <p:sp>
        <p:nvSpPr>
          <p:cNvPr id="79" name="Google Shape;79;p14"/>
          <p:cNvSpPr txBox="1"/>
          <p:nvPr/>
        </p:nvSpPr>
        <p:spPr>
          <a:xfrm>
            <a:off x="191000" y="4663075"/>
            <a:ext cx="25716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entury Gothic"/>
                <a:ea typeface="Century Gothic"/>
                <a:cs typeface="Century Gothic"/>
                <a:sym typeface="Century Gothic"/>
              </a:rPr>
              <a:t>Science</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mpt Boxes">
  <p:cSld name="CUSTOM">
    <p:spTree>
      <p:nvGrpSpPr>
        <p:cNvPr id="80" name="Shape 80"/>
        <p:cNvGrpSpPr/>
        <p:nvPr/>
      </p:nvGrpSpPr>
      <p:grpSpPr>
        <a:xfrm>
          <a:off x="0" y="0"/>
          <a:ext cx="0" cy="0"/>
          <a:chOff x="0" y="0"/>
          <a:chExt cx="0" cy="0"/>
        </a:xfrm>
      </p:grpSpPr>
      <p:sp>
        <p:nvSpPr>
          <p:cNvPr id="81" name="Google Shape;81;p15"/>
          <p:cNvSpPr txBox="1"/>
          <p:nvPr/>
        </p:nvSpPr>
        <p:spPr>
          <a:xfrm rot="-5400000">
            <a:off x="-636425" y="2399550"/>
            <a:ext cx="17226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B5394"/>
                </a:solidFill>
                <a:latin typeface="Century Gothic"/>
                <a:ea typeface="Century Gothic"/>
                <a:cs typeface="Century Gothic"/>
                <a:sym typeface="Century Gothic"/>
              </a:rPr>
              <a:t>PROMPT BOXES</a:t>
            </a:r>
            <a:endParaRPr b="0" i="0" sz="1600" u="none" cap="none" strike="noStrike">
              <a:solidFill>
                <a:srgbClr val="0B5394"/>
              </a:solidFill>
              <a:latin typeface="Century Gothic"/>
              <a:ea typeface="Century Gothic"/>
              <a:cs typeface="Century Gothic"/>
              <a:sym typeface="Century Gothic"/>
            </a:endParaRPr>
          </a:p>
        </p:txBody>
      </p:sp>
      <p:sp>
        <p:nvSpPr>
          <p:cNvPr id="82" name="Google Shape;82;p15"/>
          <p:cNvSpPr txBox="1"/>
          <p:nvPr>
            <p:ph idx="1" type="body"/>
          </p:nvPr>
        </p:nvSpPr>
        <p:spPr>
          <a:xfrm>
            <a:off x="586550" y="547850"/>
            <a:ext cx="7986000" cy="2661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ily Review" type="blank">
  <p:cSld name="BLANK">
    <p:spTree>
      <p:nvGrpSpPr>
        <p:cNvPr id="83" name="Shape 83"/>
        <p:cNvGrpSpPr/>
        <p:nvPr/>
      </p:nvGrpSpPr>
      <p:grpSpPr>
        <a:xfrm>
          <a:off x="0" y="0"/>
          <a:ext cx="0" cy="0"/>
          <a:chOff x="0" y="0"/>
          <a:chExt cx="0" cy="0"/>
        </a:xfrm>
      </p:grpSpPr>
      <p:sp>
        <p:nvSpPr>
          <p:cNvPr id="84" name="Google Shape;8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6"/>
          <p:cNvSpPr txBox="1"/>
          <p:nvPr/>
        </p:nvSpPr>
        <p:spPr>
          <a:xfrm rot="-5400000">
            <a:off x="-569675" y="2399550"/>
            <a:ext cx="15891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B5394"/>
                </a:solidFill>
                <a:latin typeface="Century Gothic"/>
                <a:ea typeface="Century Gothic"/>
                <a:cs typeface="Century Gothic"/>
                <a:sym typeface="Century Gothic"/>
              </a:rPr>
              <a:t>DAILY REVIEW</a:t>
            </a:r>
            <a:endParaRPr b="0" i="0" sz="1600" u="none" cap="none" strike="noStrike">
              <a:solidFill>
                <a:srgbClr val="0B5394"/>
              </a:solidFill>
              <a:latin typeface="Century Gothic"/>
              <a:ea typeface="Century Gothic"/>
              <a:cs typeface="Century Gothic"/>
              <a:sym typeface="Century Gothic"/>
            </a:endParaRPr>
          </a:p>
        </p:txBody>
      </p:sp>
      <p:sp>
        <p:nvSpPr>
          <p:cNvPr id="86" name="Google Shape;86;p16"/>
          <p:cNvSpPr txBox="1"/>
          <p:nvPr>
            <p:ph idx="1" type="body"/>
          </p:nvPr>
        </p:nvSpPr>
        <p:spPr>
          <a:xfrm>
            <a:off x="709450" y="566200"/>
            <a:ext cx="5123100" cy="4097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 and Success Criteria">
  <p:cSld name="BLANK_1">
    <p:spTree>
      <p:nvGrpSpPr>
        <p:cNvPr id="87" name="Shape 87"/>
        <p:cNvGrpSpPr/>
        <p:nvPr/>
      </p:nvGrpSpPr>
      <p:grpSpPr>
        <a:xfrm>
          <a:off x="0" y="0"/>
          <a:ext cx="0" cy="0"/>
          <a:chOff x="0" y="0"/>
          <a:chExt cx="0" cy="0"/>
        </a:xfrm>
      </p:grpSpPr>
      <p:sp>
        <p:nvSpPr>
          <p:cNvPr id="88" name="Google Shape;8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9" name="Google Shape;89;p17"/>
          <p:cNvSpPr txBox="1"/>
          <p:nvPr/>
        </p:nvSpPr>
        <p:spPr>
          <a:xfrm rot="-5400000">
            <a:off x="-929500" y="1209150"/>
            <a:ext cx="2298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B5394"/>
                </a:solidFill>
                <a:latin typeface="Century Gothic"/>
                <a:ea typeface="Century Gothic"/>
                <a:cs typeface="Century Gothic"/>
                <a:sym typeface="Century Gothic"/>
              </a:rPr>
              <a:t>LEARNING OBJECTIVE</a:t>
            </a:r>
            <a:endParaRPr b="0" i="0" sz="1600" u="none" cap="none" strike="noStrike">
              <a:solidFill>
                <a:srgbClr val="0B5394"/>
              </a:solidFill>
              <a:latin typeface="Century Gothic"/>
              <a:ea typeface="Century Gothic"/>
              <a:cs typeface="Century Gothic"/>
              <a:sym typeface="Century Gothic"/>
            </a:endParaRPr>
          </a:p>
        </p:txBody>
      </p:sp>
      <p:sp>
        <p:nvSpPr>
          <p:cNvPr id="90" name="Google Shape;90;p17"/>
          <p:cNvSpPr/>
          <p:nvPr/>
        </p:nvSpPr>
        <p:spPr>
          <a:xfrm>
            <a:off x="395650" y="231900"/>
            <a:ext cx="6419100" cy="2305800"/>
          </a:xfrm>
          <a:prstGeom prst="homePlate">
            <a:avLst>
              <a:gd fmla="val 50000"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7"/>
          <p:cNvSpPr txBox="1"/>
          <p:nvPr>
            <p:ph type="title"/>
          </p:nvPr>
        </p:nvSpPr>
        <p:spPr>
          <a:xfrm>
            <a:off x="532075" y="477525"/>
            <a:ext cx="5061600" cy="18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solidFill>
                  <a:srgbClr val="FFFFFF"/>
                </a:solidFill>
                <a:latin typeface="Century Gothic"/>
                <a:ea typeface="Century Gothic"/>
                <a:cs typeface="Century Gothic"/>
                <a:sym typeface="Century Gothic"/>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 name="Google Shape;92;p17"/>
          <p:cNvSpPr txBox="1"/>
          <p:nvPr/>
        </p:nvSpPr>
        <p:spPr>
          <a:xfrm rot="-5400000">
            <a:off x="-790750" y="3730950"/>
            <a:ext cx="2021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B5394"/>
                </a:solidFill>
                <a:latin typeface="Century Gothic"/>
                <a:ea typeface="Century Gothic"/>
                <a:cs typeface="Century Gothic"/>
                <a:sym typeface="Century Gothic"/>
              </a:rPr>
              <a:t>SUCCESS CRITERIA</a:t>
            </a:r>
            <a:endParaRPr b="0" i="0" sz="1600" u="none" cap="none" strike="noStrike">
              <a:solidFill>
                <a:srgbClr val="0B5394"/>
              </a:solidFill>
              <a:latin typeface="Century Gothic"/>
              <a:ea typeface="Century Gothic"/>
              <a:cs typeface="Century Gothic"/>
              <a:sym typeface="Century Gothic"/>
            </a:endParaRPr>
          </a:p>
        </p:txBody>
      </p:sp>
      <p:sp>
        <p:nvSpPr>
          <p:cNvPr id="93" name="Google Shape;93;p17"/>
          <p:cNvSpPr txBox="1"/>
          <p:nvPr>
            <p:ph idx="1" type="body"/>
          </p:nvPr>
        </p:nvSpPr>
        <p:spPr>
          <a:xfrm>
            <a:off x="497975" y="2892375"/>
            <a:ext cx="5198100" cy="2012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ate Prior Knowledge">
  <p:cSld name="BLANK_1_1">
    <p:spTree>
      <p:nvGrpSpPr>
        <p:cNvPr id="94" name="Shape 94"/>
        <p:cNvGrpSpPr/>
        <p:nvPr/>
      </p:nvGrpSpPr>
      <p:grpSpPr>
        <a:xfrm>
          <a:off x="0" y="0"/>
          <a:ext cx="0" cy="0"/>
          <a:chOff x="0" y="0"/>
          <a:chExt cx="0" cy="0"/>
        </a:xfrm>
      </p:grpSpPr>
      <p:sp>
        <p:nvSpPr>
          <p:cNvPr id="95" name="Google Shape;9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6" name="Google Shape;96;p18"/>
          <p:cNvSpPr txBox="1"/>
          <p:nvPr/>
        </p:nvSpPr>
        <p:spPr>
          <a:xfrm rot="-5400000">
            <a:off x="-1398650" y="2399550"/>
            <a:ext cx="3233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B5394"/>
                </a:solidFill>
                <a:latin typeface="Century Gothic"/>
                <a:ea typeface="Century Gothic"/>
                <a:cs typeface="Century Gothic"/>
                <a:sym typeface="Century Gothic"/>
              </a:rPr>
              <a:t>ACTIVATE PRIOR KNOWLEDGE</a:t>
            </a:r>
            <a:endParaRPr b="0" i="0" sz="1600" u="none" cap="none" strike="noStrike">
              <a:solidFill>
                <a:srgbClr val="0B5394"/>
              </a:solidFill>
              <a:latin typeface="Century Gothic"/>
              <a:ea typeface="Century Gothic"/>
              <a:cs typeface="Century Gothic"/>
              <a:sym typeface="Century Gothic"/>
            </a:endParaRPr>
          </a:p>
        </p:txBody>
      </p:sp>
      <p:sp>
        <p:nvSpPr>
          <p:cNvPr id="97" name="Google Shape;97;p18"/>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8"/>
          <p:cNvSpPr txBox="1"/>
          <p:nvPr>
            <p:ph idx="1" type="subTitle"/>
          </p:nvPr>
        </p:nvSpPr>
        <p:spPr>
          <a:xfrm>
            <a:off x="95500" y="266050"/>
            <a:ext cx="6589800" cy="3480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99" name="Google Shape;99;p18"/>
          <p:cNvSpPr txBox="1"/>
          <p:nvPr>
            <p:ph idx="2" type="body"/>
          </p:nvPr>
        </p:nvSpPr>
        <p:spPr>
          <a:xfrm>
            <a:off x="552550" y="852700"/>
            <a:ext cx="6173700" cy="4065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cept Development">
  <p:cSld name="BLANK_1_1_1">
    <p:spTree>
      <p:nvGrpSpPr>
        <p:cNvPr id="100" name="Shape 100"/>
        <p:cNvGrpSpPr/>
        <p:nvPr/>
      </p:nvGrpSpPr>
      <p:grpSpPr>
        <a:xfrm>
          <a:off x="0" y="0"/>
          <a:ext cx="0" cy="0"/>
          <a:chOff x="0" y="0"/>
          <a:chExt cx="0" cy="0"/>
        </a:xfrm>
      </p:grpSpPr>
      <p:sp>
        <p:nvSpPr>
          <p:cNvPr id="101" name="Google Shape;10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9"/>
          <p:cNvSpPr txBox="1"/>
          <p:nvPr/>
        </p:nvSpPr>
        <p:spPr>
          <a:xfrm rot="-5400000">
            <a:off x="-1139375" y="2399550"/>
            <a:ext cx="27285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B5394"/>
                </a:solidFill>
                <a:latin typeface="Century Gothic"/>
                <a:ea typeface="Century Gothic"/>
                <a:cs typeface="Century Gothic"/>
                <a:sym typeface="Century Gothic"/>
              </a:rPr>
              <a:t>CONCEPT DEVELOPMENT</a:t>
            </a:r>
            <a:endParaRPr b="0" i="0" sz="1600" u="none" cap="none" strike="noStrike">
              <a:solidFill>
                <a:srgbClr val="0B5394"/>
              </a:solidFill>
              <a:latin typeface="Century Gothic"/>
              <a:ea typeface="Century Gothic"/>
              <a:cs typeface="Century Gothic"/>
              <a:sym typeface="Century Gothic"/>
            </a:endParaRPr>
          </a:p>
        </p:txBody>
      </p:sp>
      <p:sp>
        <p:nvSpPr>
          <p:cNvPr id="103" name="Google Shape;103;p19"/>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9"/>
          <p:cNvSpPr txBox="1"/>
          <p:nvPr>
            <p:ph idx="1" type="subTitle"/>
          </p:nvPr>
        </p:nvSpPr>
        <p:spPr>
          <a:xfrm>
            <a:off x="95500" y="266050"/>
            <a:ext cx="6589800" cy="3480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05" name="Google Shape;105;p19"/>
          <p:cNvSpPr txBox="1"/>
          <p:nvPr>
            <p:ph idx="2" type="body"/>
          </p:nvPr>
        </p:nvSpPr>
        <p:spPr>
          <a:xfrm>
            <a:off x="552550" y="852700"/>
            <a:ext cx="6173700" cy="4065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Development/Guided Practice">
  <p:cSld name="BLANK_1_1_1_1">
    <p:spTree>
      <p:nvGrpSpPr>
        <p:cNvPr id="106" name="Shape 106"/>
        <p:cNvGrpSpPr/>
        <p:nvPr/>
      </p:nvGrpSpPr>
      <p:grpSpPr>
        <a:xfrm>
          <a:off x="0" y="0"/>
          <a:ext cx="0" cy="0"/>
          <a:chOff x="0" y="0"/>
          <a:chExt cx="0" cy="0"/>
        </a:xfrm>
      </p:grpSpPr>
      <p:sp>
        <p:nvSpPr>
          <p:cNvPr id="107" name="Google Shape;10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8" name="Google Shape;108;p20"/>
          <p:cNvSpPr txBox="1"/>
          <p:nvPr/>
        </p:nvSpPr>
        <p:spPr>
          <a:xfrm rot="-5400000">
            <a:off x="-1790900" y="2604200"/>
            <a:ext cx="4017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B5394"/>
                </a:solidFill>
                <a:latin typeface="Century Gothic"/>
                <a:ea typeface="Century Gothic"/>
                <a:cs typeface="Century Gothic"/>
                <a:sym typeface="Century Gothic"/>
              </a:rPr>
              <a:t>SKILL DEVELOPMENT/GUIDED PRACTICE</a:t>
            </a:r>
            <a:endParaRPr b="0" i="0" sz="1600" u="none" cap="none" strike="noStrike">
              <a:solidFill>
                <a:srgbClr val="0B5394"/>
              </a:solidFill>
              <a:latin typeface="Century Gothic"/>
              <a:ea typeface="Century Gothic"/>
              <a:cs typeface="Century Gothic"/>
              <a:sym typeface="Century Gothic"/>
            </a:endParaRPr>
          </a:p>
        </p:txBody>
      </p:sp>
      <p:sp>
        <p:nvSpPr>
          <p:cNvPr id="109" name="Google Shape;109;p20"/>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0"/>
          <p:cNvSpPr txBox="1"/>
          <p:nvPr>
            <p:ph idx="1" type="subTitle"/>
          </p:nvPr>
        </p:nvSpPr>
        <p:spPr>
          <a:xfrm>
            <a:off x="95500" y="266050"/>
            <a:ext cx="6589800" cy="3480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11" name="Google Shape;111;p20"/>
          <p:cNvSpPr txBox="1"/>
          <p:nvPr>
            <p:ph idx="2" type="body"/>
          </p:nvPr>
        </p:nvSpPr>
        <p:spPr>
          <a:xfrm>
            <a:off x="552550" y="1807725"/>
            <a:ext cx="6173700" cy="31107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levance">
  <p:cSld name="BLANK_1_1_1_1_1">
    <p:spTree>
      <p:nvGrpSpPr>
        <p:cNvPr id="112" name="Shape 112"/>
        <p:cNvGrpSpPr/>
        <p:nvPr/>
      </p:nvGrpSpPr>
      <p:grpSpPr>
        <a:xfrm>
          <a:off x="0" y="0"/>
          <a:ext cx="0" cy="0"/>
          <a:chOff x="0" y="0"/>
          <a:chExt cx="0" cy="0"/>
        </a:xfrm>
      </p:grpSpPr>
      <p:sp>
        <p:nvSpPr>
          <p:cNvPr id="113" name="Google Shape;11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4" name="Google Shape;114;p21"/>
          <p:cNvSpPr txBox="1"/>
          <p:nvPr/>
        </p:nvSpPr>
        <p:spPr>
          <a:xfrm rot="-5400000">
            <a:off x="-489650" y="2399550"/>
            <a:ext cx="1415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B5394"/>
                </a:solidFill>
                <a:latin typeface="Century Gothic"/>
                <a:ea typeface="Century Gothic"/>
                <a:cs typeface="Century Gothic"/>
                <a:sym typeface="Century Gothic"/>
              </a:rPr>
              <a:t>RELEVANCE</a:t>
            </a:r>
            <a:endParaRPr b="0" i="0" sz="1600" u="none" cap="none" strike="noStrike">
              <a:solidFill>
                <a:srgbClr val="0B5394"/>
              </a:solidFill>
              <a:latin typeface="Century Gothic"/>
              <a:ea typeface="Century Gothic"/>
              <a:cs typeface="Century Gothic"/>
              <a:sym typeface="Century Gothic"/>
            </a:endParaRPr>
          </a:p>
        </p:txBody>
      </p:sp>
      <p:sp>
        <p:nvSpPr>
          <p:cNvPr id="115" name="Google Shape;115;p21"/>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1"/>
          <p:cNvSpPr txBox="1"/>
          <p:nvPr>
            <p:ph idx="1" type="subTitle"/>
          </p:nvPr>
        </p:nvSpPr>
        <p:spPr>
          <a:xfrm>
            <a:off x="95500" y="266050"/>
            <a:ext cx="6589800" cy="3480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17" name="Google Shape;117;p21"/>
          <p:cNvSpPr txBox="1"/>
          <p:nvPr>
            <p:ph idx="2" type="body"/>
          </p:nvPr>
        </p:nvSpPr>
        <p:spPr>
          <a:xfrm>
            <a:off x="552550" y="767450"/>
            <a:ext cx="6173700" cy="4151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 Now">
  <p:cSld name="CUSTOM_1">
    <p:spTree>
      <p:nvGrpSpPr>
        <p:cNvPr id="16" name="Shape 16"/>
        <p:cNvGrpSpPr/>
        <p:nvPr/>
      </p:nvGrpSpPr>
      <p:grpSpPr>
        <a:xfrm>
          <a:off x="0" y="0"/>
          <a:ext cx="0" cy="0"/>
          <a:chOff x="0" y="0"/>
          <a:chExt cx="0" cy="0"/>
        </a:xfrm>
      </p:grpSpPr>
      <p:sp>
        <p:nvSpPr>
          <p:cNvPr id="17" name="Google Shape;17;p3"/>
          <p:cNvSpPr txBox="1"/>
          <p:nvPr>
            <p:ph idx="1" type="body"/>
          </p:nvPr>
        </p:nvSpPr>
        <p:spPr>
          <a:xfrm>
            <a:off x="709450" y="566200"/>
            <a:ext cx="5123100" cy="409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
        <p:nvSpPr>
          <p:cNvPr id="18" name="Google Shape;18;p3"/>
          <p:cNvSpPr txBox="1"/>
          <p:nvPr/>
        </p:nvSpPr>
        <p:spPr>
          <a:xfrm rot="-5400000">
            <a:off x="-352325" y="2399550"/>
            <a:ext cx="1154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Closure">
  <p:cSld name="BLANK_1_1_1_1_1_1">
    <p:spTree>
      <p:nvGrpSpPr>
        <p:cNvPr id="118" name="Shape 118"/>
        <p:cNvGrpSpPr/>
        <p:nvPr/>
      </p:nvGrpSpPr>
      <p:grpSpPr>
        <a:xfrm>
          <a:off x="0" y="0"/>
          <a:ext cx="0" cy="0"/>
          <a:chOff x="0" y="0"/>
          <a:chExt cx="0" cy="0"/>
        </a:xfrm>
      </p:grpSpPr>
      <p:sp>
        <p:nvSpPr>
          <p:cNvPr id="119" name="Google Shape;11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20" name="Google Shape;120;p22"/>
          <p:cNvSpPr txBox="1"/>
          <p:nvPr/>
        </p:nvSpPr>
        <p:spPr>
          <a:xfrm rot="-5400000">
            <a:off x="-667850" y="2399550"/>
            <a:ext cx="17718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B5394"/>
                </a:solidFill>
                <a:latin typeface="Century Gothic"/>
                <a:ea typeface="Century Gothic"/>
                <a:cs typeface="Century Gothic"/>
                <a:sym typeface="Century Gothic"/>
              </a:rPr>
              <a:t>SKILL CLOSURE</a:t>
            </a:r>
            <a:endParaRPr b="0" i="0" sz="1600" u="none" cap="none" strike="noStrike">
              <a:solidFill>
                <a:srgbClr val="0B5394"/>
              </a:solidFill>
              <a:latin typeface="Century Gothic"/>
              <a:ea typeface="Century Gothic"/>
              <a:cs typeface="Century Gothic"/>
              <a:sym typeface="Century Gothic"/>
            </a:endParaRPr>
          </a:p>
        </p:txBody>
      </p:sp>
      <p:sp>
        <p:nvSpPr>
          <p:cNvPr id="121" name="Google Shape;121;p22"/>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2"/>
          <p:cNvSpPr txBox="1"/>
          <p:nvPr>
            <p:ph idx="1" type="subTitle"/>
          </p:nvPr>
        </p:nvSpPr>
        <p:spPr>
          <a:xfrm>
            <a:off x="95500" y="266050"/>
            <a:ext cx="6589800" cy="3480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23" name="Google Shape;123;p22"/>
          <p:cNvSpPr txBox="1"/>
          <p:nvPr>
            <p:ph idx="2" type="body"/>
          </p:nvPr>
        </p:nvSpPr>
        <p:spPr>
          <a:xfrm>
            <a:off x="552550" y="767450"/>
            <a:ext cx="6173700" cy="4151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pendent Practice">
  <p:cSld name="BLANK_1_1_1_1_1_1_1">
    <p:spTree>
      <p:nvGrpSpPr>
        <p:cNvPr id="124" name="Shape 124"/>
        <p:cNvGrpSpPr/>
        <p:nvPr/>
      </p:nvGrpSpPr>
      <p:grpSpPr>
        <a:xfrm>
          <a:off x="0" y="0"/>
          <a:ext cx="0" cy="0"/>
          <a:chOff x="0" y="0"/>
          <a:chExt cx="0" cy="0"/>
        </a:xfrm>
      </p:grpSpPr>
      <p:sp>
        <p:nvSpPr>
          <p:cNvPr id="125" name="Google Shape;1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23"/>
          <p:cNvSpPr txBox="1"/>
          <p:nvPr/>
        </p:nvSpPr>
        <p:spPr>
          <a:xfrm rot="-5400000">
            <a:off x="-1128800" y="2670800"/>
            <a:ext cx="26937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B5394"/>
                </a:solidFill>
                <a:latin typeface="Century Gothic"/>
                <a:ea typeface="Century Gothic"/>
                <a:cs typeface="Century Gothic"/>
                <a:sym typeface="Century Gothic"/>
              </a:rPr>
              <a:t>INDEPENDENT PRACTICE</a:t>
            </a:r>
            <a:endParaRPr b="0" i="0" sz="1600" u="none" cap="none" strike="noStrike">
              <a:solidFill>
                <a:srgbClr val="0B5394"/>
              </a:solidFill>
              <a:latin typeface="Century Gothic"/>
              <a:ea typeface="Century Gothic"/>
              <a:cs typeface="Century Gothic"/>
              <a:sym typeface="Century Gothic"/>
            </a:endParaRPr>
          </a:p>
        </p:txBody>
      </p:sp>
      <p:sp>
        <p:nvSpPr>
          <p:cNvPr id="127" name="Google Shape;127;p23"/>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3"/>
          <p:cNvSpPr txBox="1"/>
          <p:nvPr>
            <p:ph idx="1" type="subTitle"/>
          </p:nvPr>
        </p:nvSpPr>
        <p:spPr>
          <a:xfrm>
            <a:off x="95500" y="266050"/>
            <a:ext cx="6589800" cy="3480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rtl="0" algn="l">
              <a:lnSpc>
                <a:spcPct val="115000"/>
              </a:lnSpc>
              <a:spcBef>
                <a:spcPts val="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29" name="Google Shape;129;p23"/>
          <p:cNvSpPr txBox="1"/>
          <p:nvPr>
            <p:ph idx="2" type="body"/>
          </p:nvPr>
        </p:nvSpPr>
        <p:spPr>
          <a:xfrm>
            <a:off x="552550" y="1937350"/>
            <a:ext cx="6173700" cy="2981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mpt Boxes">
  <p:cSld name="CUSTOM">
    <p:spTree>
      <p:nvGrpSpPr>
        <p:cNvPr id="19"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p:nvPr>
            <p:ph idx="1" type="body"/>
          </p:nvPr>
        </p:nvSpPr>
        <p:spPr>
          <a:xfrm>
            <a:off x="586550" y="547850"/>
            <a:ext cx="7986000" cy="2661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ily Review" type="blank">
  <p:cSld name="BLANK">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569675" y="2399550"/>
            <a:ext cx="15891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5" name="Google Shape;25;p5"/>
          <p:cNvSpPr txBox="1"/>
          <p:nvPr>
            <p:ph idx="1" type="body"/>
          </p:nvPr>
        </p:nvSpPr>
        <p:spPr>
          <a:xfrm>
            <a:off x="709450" y="566200"/>
            <a:ext cx="5123100" cy="4097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 and Success Criteria">
  <p:cSld name="BLANK_1">
    <p:spTree>
      <p:nvGrpSpPr>
        <p:cNvPr id="26" name="Shape 26"/>
        <p:cNvGrpSpPr/>
        <p:nvPr/>
      </p:nvGrpSpPr>
      <p:grpSpPr>
        <a:xfrm>
          <a:off x="0" y="0"/>
          <a:ext cx="0" cy="0"/>
          <a:chOff x="0" y="0"/>
          <a:chExt cx="0" cy="0"/>
        </a:xfrm>
      </p:grpSpPr>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fmla="val 50000"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532075" y="477525"/>
            <a:ext cx="5061600" cy="18351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1" name="Google Shape;31;p6"/>
          <p:cNvSpPr txBox="1"/>
          <p:nvPr/>
        </p:nvSpPr>
        <p:spPr>
          <a:xfrm rot="-5400000">
            <a:off x="-790750" y="3730950"/>
            <a:ext cx="2021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p:nvPr>
            <p:ph idx="1" type="body"/>
          </p:nvPr>
        </p:nvSpPr>
        <p:spPr>
          <a:xfrm>
            <a:off x="497975" y="2892375"/>
            <a:ext cx="5198100" cy="201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ate Prior Knowledge">
  <p:cSld name="BLANK_1_1">
    <p:spTree>
      <p:nvGrpSpPr>
        <p:cNvPr id="33" name="Shape 33"/>
        <p:cNvGrpSpPr/>
        <p:nvPr/>
      </p:nvGrpSpPr>
      <p:grpSpPr>
        <a:xfrm>
          <a:off x="0" y="0"/>
          <a:ext cx="0" cy="0"/>
          <a:chOff x="0" y="0"/>
          <a:chExt cx="0" cy="0"/>
        </a:xfrm>
      </p:grpSpPr>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5" name="Google Shape;35;p7"/>
          <p:cNvSpPr txBox="1"/>
          <p:nvPr/>
        </p:nvSpPr>
        <p:spPr>
          <a:xfrm rot="-5400000">
            <a:off x="-1398650" y="2399550"/>
            <a:ext cx="3233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ACTIVATE PRIOR KNOWLEDG</a:t>
            </a:r>
            <a:r>
              <a:rPr lang="en-GB" sz="1600">
                <a:solidFill>
                  <a:srgbClr val="0B5394"/>
                </a:solidFill>
                <a:latin typeface="Century Gothic"/>
                <a:ea typeface="Century Gothic"/>
                <a:cs typeface="Century Gothic"/>
                <a:sym typeface="Century Gothic"/>
              </a:rPr>
              <a:t>E</a:t>
            </a:r>
            <a:endParaRPr sz="1600">
              <a:solidFill>
                <a:srgbClr val="0B5394"/>
              </a:solidFill>
              <a:latin typeface="Century Gothic"/>
              <a:ea typeface="Century Gothic"/>
              <a:cs typeface="Century Gothic"/>
              <a:sym typeface="Century Gothic"/>
            </a:endParaRPr>
          </a:p>
        </p:txBody>
      </p:sp>
      <p:sp>
        <p:nvSpPr>
          <p:cNvPr id="36" name="Google Shape;36;p7"/>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38" name="Google Shape;38;p7"/>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cept Development">
  <p:cSld name="BLANK_1_1_1">
    <p:spTree>
      <p:nvGrpSpPr>
        <p:cNvPr id="39" name="Shape 39"/>
        <p:cNvGrpSpPr/>
        <p:nvPr/>
      </p:nvGrpSpPr>
      <p:grpSpPr>
        <a:xfrm>
          <a:off x="0" y="0"/>
          <a:ext cx="0" cy="0"/>
          <a:chOff x="0" y="0"/>
          <a:chExt cx="0" cy="0"/>
        </a:xfrm>
      </p:grpSpPr>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8"/>
          <p:cNvSpPr txBox="1"/>
          <p:nvPr/>
        </p:nvSpPr>
        <p:spPr>
          <a:xfrm rot="-5400000">
            <a:off x="-1139375" y="2399550"/>
            <a:ext cx="27285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42" name="Google Shape;42;p8"/>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4" name="Google Shape;44;p8"/>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Development/Guided Practice">
  <p:cSld name="BLANK_1_1_1_1">
    <p:spTree>
      <p:nvGrpSpPr>
        <p:cNvPr id="45" name="Shape 45"/>
        <p:cNvGrpSpPr/>
        <p:nvPr/>
      </p:nvGrpSpPr>
      <p:grpSpPr>
        <a:xfrm>
          <a:off x="0" y="0"/>
          <a:ext cx="0" cy="0"/>
          <a:chOff x="0" y="0"/>
          <a:chExt cx="0" cy="0"/>
        </a:xfrm>
      </p:grpSpPr>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7" name="Google Shape;47;p9"/>
          <p:cNvSpPr txBox="1"/>
          <p:nvPr/>
        </p:nvSpPr>
        <p:spPr>
          <a:xfrm rot="-5400000">
            <a:off x="-1790900" y="2604200"/>
            <a:ext cx="4017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8" name="Google Shape;48;p9"/>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0" name="Google Shape;50;p9"/>
          <p:cNvSpPr txBox="1"/>
          <p:nvPr>
            <p:ph idx="2" type="body"/>
          </p:nvPr>
        </p:nvSpPr>
        <p:spPr>
          <a:xfrm>
            <a:off x="552550" y="1807725"/>
            <a:ext cx="6173700" cy="3110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levance">
  <p:cSld name="BLANK_1_1_1_1_1">
    <p:spTree>
      <p:nvGrpSpPr>
        <p:cNvPr id="51" name="Shape 51"/>
        <p:cNvGrpSpPr/>
        <p:nvPr/>
      </p:nvGrpSpPr>
      <p:grpSpPr>
        <a:xfrm>
          <a:off x="0" y="0"/>
          <a:ext cx="0" cy="0"/>
          <a:chOff x="0" y="0"/>
          <a:chExt cx="0" cy="0"/>
        </a:xfrm>
      </p:grpSpPr>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3" name="Google Shape;53;p10"/>
          <p:cNvSpPr txBox="1"/>
          <p:nvPr/>
        </p:nvSpPr>
        <p:spPr>
          <a:xfrm rot="-5400000">
            <a:off x="-489650" y="2399550"/>
            <a:ext cx="1415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4" name="Google Shape;54;p10"/>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6" name="Google Shape;56;p10"/>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fmla="val 3214" name="adj"/>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indent="-317500" lvl="1" marL="914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indent="-317500" lvl="2" marL="1371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indent="-317500" lvl="3" marL="18288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indent="-317500" lvl="4" marL="22860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indent="-317500" lvl="5" marL="27432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indent="-317500" lvl="6" marL="3200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indent="-317500" lvl="7" marL="3657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indent="-317500" lvl="8" marL="41148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9" name="Shape 69"/>
        <p:cNvGrpSpPr/>
        <p:nvPr/>
      </p:nvGrpSpPr>
      <p:grpSpPr>
        <a:xfrm>
          <a:off x="0" y="0"/>
          <a:ext cx="0" cy="0"/>
          <a:chOff x="0" y="0"/>
          <a:chExt cx="0" cy="0"/>
        </a:xfrm>
      </p:grpSpPr>
      <p:sp>
        <p:nvSpPr>
          <p:cNvPr id="70" name="Google Shape;70;p13"/>
          <p:cNvSpPr/>
          <p:nvPr/>
        </p:nvSpPr>
        <p:spPr>
          <a:xfrm>
            <a:off x="47750" y="34100"/>
            <a:ext cx="9063300" cy="5075400"/>
          </a:xfrm>
          <a:prstGeom prst="roundRect">
            <a:avLst>
              <a:gd fmla="val 3214" name="adj"/>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Century Gothic"/>
              <a:buNone/>
              <a:defRPr b="0" i="0" sz="2800" u="none" cap="none" strike="noStrike">
                <a:solidFill>
                  <a:srgbClr val="000000"/>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2800"/>
              <a:buFont typeface="Century Gothic"/>
              <a:buNone/>
              <a:defRPr b="0" i="0" sz="2800" u="none" cap="none" strike="noStrike">
                <a:solidFill>
                  <a:srgbClr val="000000"/>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2800"/>
              <a:buFont typeface="Century Gothic"/>
              <a:buNone/>
              <a:defRPr b="0" i="0" sz="2800" u="none" cap="none" strike="noStrike">
                <a:solidFill>
                  <a:srgbClr val="000000"/>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2800"/>
              <a:buFont typeface="Century Gothic"/>
              <a:buNone/>
              <a:defRPr b="0" i="0" sz="2800" u="none" cap="none" strike="noStrike">
                <a:solidFill>
                  <a:srgbClr val="000000"/>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2800"/>
              <a:buFont typeface="Century Gothic"/>
              <a:buNone/>
              <a:defRPr b="0" i="0" sz="2800" u="none" cap="none" strike="noStrike">
                <a:solidFill>
                  <a:srgbClr val="000000"/>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2800"/>
              <a:buFont typeface="Century Gothic"/>
              <a:buNone/>
              <a:defRPr b="0" i="0" sz="2800" u="none" cap="none" strike="noStrike">
                <a:solidFill>
                  <a:srgbClr val="000000"/>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2800"/>
              <a:buFont typeface="Century Gothic"/>
              <a:buNone/>
              <a:defRPr b="0" i="0" sz="2800" u="none" cap="none" strike="noStrike">
                <a:solidFill>
                  <a:srgbClr val="000000"/>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2800"/>
              <a:buFont typeface="Century Gothic"/>
              <a:buNone/>
              <a:defRPr b="0" i="0" sz="2800" u="none" cap="none" strike="noStrike">
                <a:solidFill>
                  <a:srgbClr val="000000"/>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2800"/>
              <a:buFont typeface="Century Gothic"/>
              <a:buNone/>
              <a:defRPr b="0" i="0" sz="2800" u="none" cap="none" strike="noStrike">
                <a:solidFill>
                  <a:srgbClr val="000000"/>
                </a:solidFill>
                <a:latin typeface="Century Gothic"/>
                <a:ea typeface="Century Gothic"/>
                <a:cs typeface="Century Gothic"/>
                <a:sym typeface="Century Gothic"/>
              </a:defRPr>
            </a:lvl9pPr>
          </a:lstStyle>
          <a:p/>
        </p:txBody>
      </p:sp>
      <p:sp>
        <p:nvSpPr>
          <p:cNvPr id="72" name="Google Shape;7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Century Gothic"/>
              <a:buChar char="●"/>
              <a:defRPr b="0" i="0" sz="1800" u="none" cap="none" strike="noStrike">
                <a:solidFill>
                  <a:srgbClr val="000000"/>
                </a:solidFill>
                <a:latin typeface="Century Gothic"/>
                <a:ea typeface="Century Gothic"/>
                <a:cs typeface="Century Gothic"/>
                <a:sym typeface="Century Gothic"/>
              </a:defRPr>
            </a:lvl1pPr>
            <a:lvl2pPr indent="-317500" lvl="1" marL="914400" marR="0" rtl="0" algn="l">
              <a:lnSpc>
                <a:spcPct val="115000"/>
              </a:lnSpc>
              <a:spcBef>
                <a:spcPts val="1600"/>
              </a:spcBef>
              <a:spcAft>
                <a:spcPts val="0"/>
              </a:spcAft>
              <a:buClr>
                <a:srgbClr val="000000"/>
              </a:buClr>
              <a:buSzPts val="1400"/>
              <a:buFont typeface="Century Gothic"/>
              <a:buChar char="○"/>
              <a:defRPr b="0" i="0" sz="1400" u="none" cap="none" strike="noStrike">
                <a:solidFill>
                  <a:srgbClr val="000000"/>
                </a:solidFill>
                <a:latin typeface="Century Gothic"/>
                <a:ea typeface="Century Gothic"/>
                <a:cs typeface="Century Gothic"/>
                <a:sym typeface="Century Gothic"/>
              </a:defRPr>
            </a:lvl2pPr>
            <a:lvl3pPr indent="-317500" lvl="2" marL="1371600" marR="0" rtl="0" algn="l">
              <a:lnSpc>
                <a:spcPct val="115000"/>
              </a:lnSpc>
              <a:spcBef>
                <a:spcPts val="1600"/>
              </a:spcBef>
              <a:spcAft>
                <a:spcPts val="0"/>
              </a:spcAft>
              <a:buClr>
                <a:srgbClr val="000000"/>
              </a:buClr>
              <a:buSzPts val="1400"/>
              <a:buFont typeface="Century Gothic"/>
              <a:buChar char="■"/>
              <a:defRPr b="0" i="0" sz="1400" u="none" cap="none" strike="noStrike">
                <a:solidFill>
                  <a:srgbClr val="000000"/>
                </a:solidFill>
                <a:latin typeface="Century Gothic"/>
                <a:ea typeface="Century Gothic"/>
                <a:cs typeface="Century Gothic"/>
                <a:sym typeface="Century Gothic"/>
              </a:defRPr>
            </a:lvl3pPr>
            <a:lvl4pPr indent="-317500" lvl="3" marL="1828800" marR="0" rtl="0" algn="l">
              <a:lnSpc>
                <a:spcPct val="115000"/>
              </a:lnSpc>
              <a:spcBef>
                <a:spcPts val="1600"/>
              </a:spcBef>
              <a:spcAft>
                <a:spcPts val="0"/>
              </a:spcAft>
              <a:buClr>
                <a:srgbClr val="000000"/>
              </a:buClr>
              <a:buSzPts val="1400"/>
              <a:buFont typeface="Century Gothic"/>
              <a:buChar char="●"/>
              <a:defRPr b="0" i="0" sz="1400" u="none" cap="none" strike="noStrike">
                <a:solidFill>
                  <a:srgbClr val="000000"/>
                </a:solidFill>
                <a:latin typeface="Century Gothic"/>
                <a:ea typeface="Century Gothic"/>
                <a:cs typeface="Century Gothic"/>
                <a:sym typeface="Century Gothic"/>
              </a:defRPr>
            </a:lvl4pPr>
            <a:lvl5pPr indent="-317500" lvl="4" marL="2286000" marR="0" rtl="0" algn="l">
              <a:lnSpc>
                <a:spcPct val="115000"/>
              </a:lnSpc>
              <a:spcBef>
                <a:spcPts val="1600"/>
              </a:spcBef>
              <a:spcAft>
                <a:spcPts val="0"/>
              </a:spcAft>
              <a:buClr>
                <a:srgbClr val="000000"/>
              </a:buClr>
              <a:buSzPts val="1400"/>
              <a:buFont typeface="Century Gothic"/>
              <a:buChar char="○"/>
              <a:defRPr b="0" i="0" sz="1400" u="none" cap="none" strike="noStrike">
                <a:solidFill>
                  <a:srgbClr val="000000"/>
                </a:solidFill>
                <a:latin typeface="Century Gothic"/>
                <a:ea typeface="Century Gothic"/>
                <a:cs typeface="Century Gothic"/>
                <a:sym typeface="Century Gothic"/>
              </a:defRPr>
            </a:lvl5pPr>
            <a:lvl6pPr indent="-317500" lvl="5" marL="2743200" marR="0" rtl="0" algn="l">
              <a:lnSpc>
                <a:spcPct val="115000"/>
              </a:lnSpc>
              <a:spcBef>
                <a:spcPts val="1600"/>
              </a:spcBef>
              <a:spcAft>
                <a:spcPts val="0"/>
              </a:spcAft>
              <a:buClr>
                <a:srgbClr val="000000"/>
              </a:buClr>
              <a:buSzPts val="1400"/>
              <a:buFont typeface="Century Gothic"/>
              <a:buChar char="■"/>
              <a:defRPr b="0" i="0" sz="1400" u="none" cap="none" strike="noStrike">
                <a:solidFill>
                  <a:srgbClr val="000000"/>
                </a:solidFill>
                <a:latin typeface="Century Gothic"/>
                <a:ea typeface="Century Gothic"/>
                <a:cs typeface="Century Gothic"/>
                <a:sym typeface="Century Gothic"/>
              </a:defRPr>
            </a:lvl6pPr>
            <a:lvl7pPr indent="-317500" lvl="6" marL="3200400" marR="0" rtl="0" algn="l">
              <a:lnSpc>
                <a:spcPct val="115000"/>
              </a:lnSpc>
              <a:spcBef>
                <a:spcPts val="1600"/>
              </a:spcBef>
              <a:spcAft>
                <a:spcPts val="0"/>
              </a:spcAft>
              <a:buClr>
                <a:srgbClr val="000000"/>
              </a:buClr>
              <a:buSzPts val="1400"/>
              <a:buFont typeface="Century Gothic"/>
              <a:buChar char="●"/>
              <a:defRPr b="0" i="0" sz="1400" u="none" cap="none" strike="noStrike">
                <a:solidFill>
                  <a:srgbClr val="000000"/>
                </a:solidFill>
                <a:latin typeface="Century Gothic"/>
                <a:ea typeface="Century Gothic"/>
                <a:cs typeface="Century Gothic"/>
                <a:sym typeface="Century Gothic"/>
              </a:defRPr>
            </a:lvl7pPr>
            <a:lvl8pPr indent="-317500" lvl="7" marL="3657600" marR="0" rtl="0" algn="l">
              <a:lnSpc>
                <a:spcPct val="115000"/>
              </a:lnSpc>
              <a:spcBef>
                <a:spcPts val="1600"/>
              </a:spcBef>
              <a:spcAft>
                <a:spcPts val="0"/>
              </a:spcAft>
              <a:buClr>
                <a:srgbClr val="000000"/>
              </a:buClr>
              <a:buSzPts val="1400"/>
              <a:buFont typeface="Century Gothic"/>
              <a:buChar char="○"/>
              <a:defRPr b="0" i="0" sz="1400" u="none" cap="none" strike="noStrike">
                <a:solidFill>
                  <a:srgbClr val="000000"/>
                </a:solidFill>
                <a:latin typeface="Century Gothic"/>
                <a:ea typeface="Century Gothic"/>
                <a:cs typeface="Century Gothic"/>
                <a:sym typeface="Century Gothic"/>
              </a:defRPr>
            </a:lvl8pPr>
            <a:lvl9pPr indent="-317500" lvl="8" marL="4114800" marR="0" rtl="0" algn="l">
              <a:lnSpc>
                <a:spcPct val="115000"/>
              </a:lnSpc>
              <a:spcBef>
                <a:spcPts val="1600"/>
              </a:spcBef>
              <a:spcAft>
                <a:spcPts val="1600"/>
              </a:spcAft>
              <a:buClr>
                <a:srgbClr val="000000"/>
              </a:buClr>
              <a:buSzPts val="1400"/>
              <a:buFont typeface="Century Gothic"/>
              <a:buChar char="■"/>
              <a:defRPr b="0" i="0" sz="1400" u="none" cap="none" strike="noStrike">
                <a:solidFill>
                  <a:srgbClr val="000000"/>
                </a:solidFill>
                <a:latin typeface="Century Gothic"/>
                <a:ea typeface="Century Gothic"/>
                <a:cs typeface="Century Gothic"/>
                <a:sym typeface="Century Gothic"/>
              </a:defRPr>
            </a:lvl9pPr>
          </a:lstStyle>
          <a:p/>
        </p:txBody>
      </p:sp>
      <p:sp>
        <p:nvSpPr>
          <p:cNvPr id="73" name="Google Shape;7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www.youtube.com/watch?v=XMKYybtUJ-o" TargetMode="Externa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hyperlink" Target="http://www.youtube.com/watch?v=s5G9nQTLB0U" TargetMode="Externa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4"/>
          <p:cNvPicPr preferRelativeResize="0"/>
          <p:nvPr/>
        </p:nvPicPr>
        <p:blipFill rotWithShape="1">
          <a:blip r:embed="rId3">
            <a:alphaModFix amt="50000"/>
          </a:blip>
          <a:srcRect b="7820" l="0" r="0" t="7812"/>
          <a:stretch/>
        </p:blipFill>
        <p:spPr>
          <a:xfrm>
            <a:off x="0" y="0"/>
            <a:ext cx="9143994" cy="5143500"/>
          </a:xfrm>
          <a:prstGeom prst="rect">
            <a:avLst/>
          </a:prstGeom>
          <a:noFill/>
          <a:ln cap="flat" cmpd="sng" w="9525">
            <a:solidFill>
              <a:schemeClr val="dk2"/>
            </a:solidFill>
            <a:prstDash val="solid"/>
            <a:round/>
            <a:headEnd len="sm" w="sm" type="none"/>
            <a:tailEnd len="sm" w="sm" type="none"/>
          </a:ln>
        </p:spPr>
      </p:pic>
      <p:sp>
        <p:nvSpPr>
          <p:cNvPr id="135" name="Google Shape;135;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5200"/>
              <a:t>ABORIGINAL WATERWAY MANAGEMENT</a:t>
            </a:r>
            <a:endParaRPr sz="5200"/>
          </a:p>
        </p:txBody>
      </p:sp>
      <p:sp>
        <p:nvSpPr>
          <p:cNvPr id="136" name="Google Shape;136;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We will explain how Aboriginal and Torres Strait Islander knowledge is applied to the care of waterways.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txBox="1"/>
          <p:nvPr/>
        </p:nvSpPr>
        <p:spPr>
          <a:xfrm>
            <a:off x="709450" y="566200"/>
            <a:ext cx="7882800" cy="409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Century Gothic"/>
                <a:ea typeface="Century Gothic"/>
                <a:cs typeface="Century Gothic"/>
                <a:sym typeface="Century Gothic"/>
              </a:rPr>
              <a:t>Sort the safety rules into either DO or DO NOT using the the table below:</a:t>
            </a:r>
            <a:endParaRPr sz="1800">
              <a:latin typeface="Century Gothic"/>
              <a:ea typeface="Century Gothic"/>
              <a:cs typeface="Century Gothic"/>
              <a:sym typeface="Century Gothic"/>
            </a:endParaRPr>
          </a:p>
          <a:p>
            <a:pPr indent="0" lvl="0" marL="0" rtl="0" algn="l">
              <a:lnSpc>
                <a:spcPct val="115000"/>
              </a:lnSpc>
              <a:spcBef>
                <a:spcPts val="1600"/>
              </a:spcBef>
              <a:spcAft>
                <a:spcPts val="0"/>
              </a:spcAft>
              <a:buNone/>
            </a:pPr>
            <a:r>
              <a:t/>
            </a:r>
            <a:endParaRPr sz="1800">
              <a:latin typeface="Century Gothic"/>
              <a:ea typeface="Century Gothic"/>
              <a:cs typeface="Century Gothic"/>
              <a:sym typeface="Century Gothic"/>
            </a:endParaRPr>
          </a:p>
          <a:p>
            <a:pPr indent="0" lvl="0" marL="0" rtl="0" algn="l">
              <a:lnSpc>
                <a:spcPct val="115000"/>
              </a:lnSpc>
              <a:spcBef>
                <a:spcPts val="1600"/>
              </a:spcBef>
              <a:spcAft>
                <a:spcPts val="0"/>
              </a:spcAft>
              <a:buNone/>
            </a:pPr>
            <a:r>
              <a:t/>
            </a:r>
            <a:endParaRPr sz="1800">
              <a:latin typeface="Century Gothic"/>
              <a:ea typeface="Century Gothic"/>
              <a:cs typeface="Century Gothic"/>
              <a:sym typeface="Century Gothic"/>
            </a:endParaRPr>
          </a:p>
          <a:p>
            <a:pPr indent="-342900" lvl="0" marL="457200" rtl="0" algn="l">
              <a:lnSpc>
                <a:spcPct val="115000"/>
              </a:lnSpc>
              <a:spcBef>
                <a:spcPts val="1600"/>
              </a:spcBef>
              <a:spcAft>
                <a:spcPts val="0"/>
              </a:spcAft>
              <a:buSzPts val="1800"/>
              <a:buFont typeface="Century Gothic"/>
              <a:buAutoNum type="alphaUcPeriod"/>
            </a:pPr>
            <a:r>
              <a:rPr lang="en-GB" sz="1800">
                <a:latin typeface="Century Gothic"/>
                <a:ea typeface="Century Gothic"/>
                <a:cs typeface="Century Gothic"/>
                <a:sym typeface="Century Gothic"/>
              </a:rPr>
              <a:t>run in the laboratory</a:t>
            </a:r>
            <a:endParaRPr sz="1800">
              <a:solidFill>
                <a:srgbClr val="000000"/>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rgbClr val="000000"/>
              </a:buClr>
              <a:buSzPts val="1800"/>
              <a:buFont typeface="Century Gothic"/>
              <a:buAutoNum type="alphaUcPeriod"/>
            </a:pPr>
            <a:r>
              <a:rPr lang="en-GB" sz="1800">
                <a:latin typeface="Century Gothic"/>
                <a:ea typeface="Century Gothic"/>
                <a:cs typeface="Century Gothic"/>
                <a:sym typeface="Century Gothic"/>
              </a:rPr>
              <a:t>leave a tidy desk</a:t>
            </a:r>
            <a:endParaRPr sz="1800">
              <a:solidFill>
                <a:srgbClr val="000000"/>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rgbClr val="000000"/>
              </a:buClr>
              <a:buSzPts val="1800"/>
              <a:buFont typeface="Century Gothic"/>
              <a:buAutoNum type="alphaUcPeriod"/>
            </a:pPr>
            <a:r>
              <a:rPr lang="en-GB" sz="1800">
                <a:solidFill>
                  <a:srgbClr val="000000"/>
                </a:solidFill>
                <a:latin typeface="Century Gothic"/>
                <a:ea typeface="Century Gothic"/>
                <a:cs typeface="Century Gothic"/>
                <a:sym typeface="Century Gothic"/>
              </a:rPr>
              <a:t>follow instructions</a:t>
            </a:r>
            <a:endParaRPr sz="1800">
              <a:solidFill>
                <a:srgbClr val="000000"/>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rgbClr val="000000"/>
              </a:buClr>
              <a:buSzPts val="1800"/>
              <a:buFont typeface="Century Gothic"/>
              <a:buAutoNum type="alphaUcPeriod"/>
            </a:pPr>
            <a:r>
              <a:rPr lang="en-GB" sz="1800">
                <a:latin typeface="Century Gothic"/>
                <a:ea typeface="Century Gothic"/>
                <a:cs typeface="Century Gothic"/>
                <a:sym typeface="Century Gothic"/>
              </a:rPr>
              <a:t>wear safety glasses for experiments</a:t>
            </a:r>
            <a:endParaRPr sz="1800">
              <a:solidFill>
                <a:srgbClr val="000000"/>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rgbClr val="000000"/>
              </a:buClr>
              <a:buSzPts val="1800"/>
              <a:buFont typeface="Century Gothic"/>
              <a:buAutoNum type="alphaUcPeriod"/>
            </a:pPr>
            <a:r>
              <a:rPr lang="en-GB" sz="1800">
                <a:latin typeface="Century Gothic"/>
                <a:ea typeface="Century Gothic"/>
                <a:cs typeface="Century Gothic"/>
                <a:sym typeface="Century Gothic"/>
              </a:rPr>
              <a:t>tell the teacher if you hurt yourself</a:t>
            </a:r>
            <a:endParaRPr sz="1800">
              <a:solidFill>
                <a:srgbClr val="000000"/>
              </a:solidFill>
              <a:latin typeface="Century Gothic"/>
              <a:ea typeface="Century Gothic"/>
              <a:cs typeface="Century Gothic"/>
              <a:sym typeface="Century Gothic"/>
            </a:endParaRPr>
          </a:p>
        </p:txBody>
      </p:sp>
      <p:graphicFrame>
        <p:nvGraphicFramePr>
          <p:cNvPr id="192" name="Google Shape;192;p33"/>
          <p:cNvGraphicFramePr/>
          <p:nvPr/>
        </p:nvGraphicFramePr>
        <p:xfrm>
          <a:off x="812775" y="1359500"/>
          <a:ext cx="3000000" cy="3000000"/>
        </p:xfrm>
        <a:graphic>
          <a:graphicData uri="http://schemas.openxmlformats.org/drawingml/2006/table">
            <a:tbl>
              <a:tblPr>
                <a:noFill/>
                <a:tableStyleId>{00D3B4F6-C04A-4D75-9C49-168B923D9A84}</a:tableStyleId>
              </a:tblPr>
              <a:tblGrid>
                <a:gridCol w="3619500"/>
                <a:gridCol w="3619500"/>
              </a:tblGrid>
              <a:tr h="381000">
                <a:tc>
                  <a:txBody>
                    <a:bodyPr/>
                    <a:lstStyle/>
                    <a:p>
                      <a:pPr indent="0" lvl="0" marL="0" rtl="0" algn="l">
                        <a:spcBef>
                          <a:spcPts val="0"/>
                        </a:spcBef>
                        <a:spcAft>
                          <a:spcPts val="0"/>
                        </a:spcAft>
                        <a:buNone/>
                      </a:pPr>
                      <a:r>
                        <a:rPr b="1" lang="en-GB" sz="1800">
                          <a:latin typeface="Century Gothic"/>
                          <a:ea typeface="Century Gothic"/>
                          <a:cs typeface="Century Gothic"/>
                          <a:sym typeface="Century Gothic"/>
                        </a:rPr>
                        <a:t>DO</a:t>
                      </a:r>
                      <a:endParaRPr b="1"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1800">
                          <a:latin typeface="Century Gothic"/>
                          <a:ea typeface="Century Gothic"/>
                          <a:cs typeface="Century Gothic"/>
                          <a:sym typeface="Century Gothic"/>
                        </a:rPr>
                        <a:t>DO NOT</a:t>
                      </a:r>
                      <a:endParaRPr b="1"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800">
                        <a:latin typeface="Century Gothic"/>
                        <a:ea typeface="Century Gothic"/>
                        <a:cs typeface="Century Gothic"/>
                        <a:sym typeface="Century Gothic"/>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pic>
        <p:nvPicPr>
          <p:cNvPr id="193" name="Google Shape;193;p33"/>
          <p:cNvPicPr preferRelativeResize="0"/>
          <p:nvPr/>
        </p:nvPicPr>
        <p:blipFill>
          <a:blip r:embed="rId3">
            <a:alphaModFix/>
          </a:blip>
          <a:stretch>
            <a:fillRect/>
          </a:stretch>
        </p:blipFill>
        <p:spPr>
          <a:xfrm>
            <a:off x="6109425" y="2725275"/>
            <a:ext cx="2207274" cy="19699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4"/>
          <p:cNvSpPr txBox="1"/>
          <p:nvPr>
            <p:ph idx="1" type="body"/>
          </p:nvPr>
        </p:nvSpPr>
        <p:spPr>
          <a:xfrm>
            <a:off x="497975" y="2892375"/>
            <a:ext cx="5198100" cy="201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a:solidFill>
                  <a:schemeClr val="dk1"/>
                </a:solidFill>
              </a:rPr>
              <a:t>We will discuss Aboriginal and Torres Strait Islander knowledge of waterways.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We will use examples of these knowledges being applied to the care of waterways.</a:t>
            </a:r>
            <a:endParaRPr/>
          </a:p>
        </p:txBody>
      </p:sp>
      <p:sp>
        <p:nvSpPr>
          <p:cNvPr id="199" name="Google Shape;199;p34"/>
          <p:cNvSpPr txBox="1"/>
          <p:nvPr>
            <p:ph type="title"/>
          </p:nvPr>
        </p:nvSpPr>
        <p:spPr>
          <a:xfrm>
            <a:off x="532075" y="477525"/>
            <a:ext cx="5061600" cy="18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We will explain how Aboriginal and Torres Strait Islander knowledge is applied to the care of waterways.</a:t>
            </a:r>
            <a:endParaRPr/>
          </a:p>
        </p:txBody>
      </p:sp>
      <p:graphicFrame>
        <p:nvGraphicFramePr>
          <p:cNvPr id="200" name="Google Shape;200;p34"/>
          <p:cNvGraphicFramePr/>
          <p:nvPr/>
        </p:nvGraphicFramePr>
        <p:xfrm>
          <a:off x="6693450" y="4023650"/>
          <a:ext cx="3000000" cy="3000000"/>
        </p:xfrm>
        <a:graphic>
          <a:graphicData uri="http://schemas.openxmlformats.org/drawingml/2006/table">
            <a:tbl>
              <a:tblPr>
                <a:noFill/>
                <a:tableStyleId>{00D3B4F6-C04A-4D75-9C49-168B923D9A84}</a:tableStyleId>
              </a:tblPr>
              <a:tblGrid>
                <a:gridCol w="21344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DECLARE THE OBJECTIVE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526825">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201" name="Google Shape;201;p34"/>
          <p:cNvGraphicFramePr/>
          <p:nvPr/>
        </p:nvGraphicFramePr>
        <p:xfrm>
          <a:off x="7603350" y="229425"/>
          <a:ext cx="3000000" cy="3000000"/>
        </p:xfrm>
        <a:graphic>
          <a:graphicData uri="http://schemas.openxmlformats.org/drawingml/2006/table">
            <a:tbl>
              <a:tblPr>
                <a:noFill/>
                <a:tableStyleId>{00D3B4F6-C04A-4D75-9C49-168B923D9A84}</a:tableStyleId>
              </a:tblPr>
              <a:tblGrid>
                <a:gridCol w="12245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TRACK WITH ME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graphicFrame>
        <p:nvGraphicFramePr>
          <p:cNvPr id="202" name="Google Shape;202;p34"/>
          <p:cNvGraphicFramePr/>
          <p:nvPr/>
        </p:nvGraphicFramePr>
        <p:xfrm>
          <a:off x="7603350" y="738925"/>
          <a:ext cx="3000000" cy="3000000"/>
        </p:xfrm>
        <a:graphic>
          <a:graphicData uri="http://schemas.openxmlformats.org/drawingml/2006/table">
            <a:tbl>
              <a:tblPr>
                <a:noFill/>
                <a:tableStyleId>{00D3B4F6-C04A-4D75-9C49-168B923D9A84}</a:tableStyleId>
              </a:tblPr>
              <a:tblGrid>
                <a:gridCol w="12245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READ</a:t>
                      </a:r>
                      <a:r>
                        <a:rPr b="1" lang="en-GB" sz="1100">
                          <a:solidFill>
                            <a:srgbClr val="FFFFFF"/>
                          </a:solidFill>
                          <a:latin typeface="Century Gothic"/>
                          <a:ea typeface="Century Gothic"/>
                          <a:cs typeface="Century Gothic"/>
                          <a:sym typeface="Century Gothic"/>
                        </a:rPr>
                        <a:t> WITH ME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5"/>
          <p:cNvSpPr txBox="1"/>
          <p:nvPr>
            <p:ph idx="2" type="body"/>
          </p:nvPr>
        </p:nvSpPr>
        <p:spPr>
          <a:xfrm>
            <a:off x="552550" y="852700"/>
            <a:ext cx="6173700" cy="4065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The </a:t>
            </a:r>
            <a:r>
              <a:rPr b="1" lang="en-GB"/>
              <a:t>Swan River</a:t>
            </a:r>
            <a:r>
              <a:rPr lang="en-GB"/>
              <a:t> is referred to by the Noongar people as </a:t>
            </a:r>
            <a:r>
              <a:rPr b="1" lang="en-GB"/>
              <a:t>Derbarl Yerrigan. </a:t>
            </a:r>
            <a:r>
              <a:rPr lang="en-GB"/>
              <a:t>It is culturally significant to Noongar people, and non-Indigenous people and there is an expectation that it will be protected now and into the future.</a:t>
            </a:r>
            <a:endParaRPr/>
          </a:p>
        </p:txBody>
      </p:sp>
      <p:sp>
        <p:nvSpPr>
          <p:cNvPr id="208" name="Google Shape;208;p35"/>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pic>
        <p:nvPicPr>
          <p:cNvPr id="209" name="Google Shape;209;p35"/>
          <p:cNvPicPr preferRelativeResize="0"/>
          <p:nvPr/>
        </p:nvPicPr>
        <p:blipFill rotWithShape="1">
          <a:blip r:embed="rId3">
            <a:alphaModFix/>
          </a:blip>
          <a:srcRect b="0" l="79" r="79" t="0"/>
          <a:stretch/>
        </p:blipFill>
        <p:spPr>
          <a:xfrm>
            <a:off x="1382801" y="2571750"/>
            <a:ext cx="4237199" cy="2383425"/>
          </a:xfrm>
          <a:prstGeom prst="rect">
            <a:avLst/>
          </a:prstGeom>
          <a:noFill/>
          <a:ln cap="flat" cmpd="sng" w="9525">
            <a:solidFill>
              <a:schemeClr val="dk2"/>
            </a:solidFill>
            <a:prstDash val="solid"/>
            <a:round/>
            <a:headEnd len="sm" w="sm" type="none"/>
            <a:tailEnd len="sm" w="sm" type="none"/>
          </a:ln>
        </p:spPr>
      </p:pic>
      <p:graphicFrame>
        <p:nvGraphicFramePr>
          <p:cNvPr id="210" name="Google Shape;210;p35"/>
          <p:cNvGraphicFramePr/>
          <p:nvPr/>
        </p:nvGraphicFramePr>
        <p:xfrm>
          <a:off x="6793300" y="952750"/>
          <a:ext cx="3000000" cy="3000000"/>
        </p:xfrm>
        <a:graphic>
          <a:graphicData uri="http://schemas.openxmlformats.org/drawingml/2006/table">
            <a:tbl>
              <a:tblPr>
                <a:noFill/>
                <a:tableStyleId>{00D3B4F6-C04A-4D75-9C49-168B923D9A84}</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Do you think anyone is responsible for protecting and managing the Swan River?</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Who?</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6"/>
          <p:cNvSpPr txBox="1"/>
          <p:nvPr>
            <p:ph idx="2" type="body"/>
          </p:nvPr>
        </p:nvSpPr>
        <p:spPr>
          <a:xfrm>
            <a:off x="511600" y="728925"/>
            <a:ext cx="6173700" cy="4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700">
                <a:solidFill>
                  <a:schemeClr val="dk1"/>
                </a:solidFill>
              </a:rPr>
              <a:t>Water is an essential aspect of the beliefs, practices and cultures of Aboriginal and Torres Strait Islander peoples.</a:t>
            </a:r>
            <a:endParaRPr>
              <a:solidFill>
                <a:schemeClr val="dk1"/>
              </a:solidFill>
            </a:endParaRPr>
          </a:p>
          <a:p>
            <a:pPr indent="0" lvl="0" marL="0" rtl="0" algn="l">
              <a:spcBef>
                <a:spcPts val="1600"/>
              </a:spcBef>
              <a:spcAft>
                <a:spcPts val="0"/>
              </a:spcAft>
              <a:buClr>
                <a:schemeClr val="dk1"/>
              </a:buClr>
              <a:buSzPts val="1100"/>
              <a:buFont typeface="Arial"/>
              <a:buNone/>
            </a:pPr>
            <a:r>
              <a:rPr lang="en-GB">
                <a:solidFill>
                  <a:schemeClr val="dk1"/>
                </a:solidFill>
              </a:rPr>
              <a:t>Indigenous people have long-held cultural and traditional responsibilities to protect and manage their land and sea country.</a:t>
            </a:r>
            <a:endParaRPr>
              <a:solidFill>
                <a:schemeClr val="dk1"/>
              </a:solidFill>
            </a:endParaRPr>
          </a:p>
          <a:p>
            <a:pPr indent="0" lvl="0" marL="0" rtl="0" algn="l">
              <a:spcBef>
                <a:spcPts val="1600"/>
              </a:spcBef>
              <a:spcAft>
                <a:spcPts val="0"/>
              </a:spcAft>
              <a:buClr>
                <a:schemeClr val="dk1"/>
              </a:buClr>
              <a:buSzPts val="1100"/>
              <a:buFont typeface="Arial"/>
              <a:buNone/>
            </a:pPr>
            <a:r>
              <a:rPr lang="en-GB">
                <a:solidFill>
                  <a:schemeClr val="dk1"/>
                </a:solidFill>
              </a:rPr>
              <a:t>Indigenous Australians manage or jointly manage 11 of the 65 Australian wetlands recognised as internationally important.</a:t>
            </a:r>
            <a:endParaRPr>
              <a:solidFill>
                <a:schemeClr val="dk1"/>
              </a:solidFill>
            </a:endParaRPr>
          </a:p>
          <a:p>
            <a:pPr indent="0" lvl="0" marL="0" rtl="0" algn="l">
              <a:spcBef>
                <a:spcPts val="1600"/>
              </a:spcBef>
              <a:spcAft>
                <a:spcPts val="1600"/>
              </a:spcAft>
              <a:buNone/>
            </a:pPr>
            <a:r>
              <a:t/>
            </a:r>
            <a:endParaRPr/>
          </a:p>
        </p:txBody>
      </p:sp>
      <p:graphicFrame>
        <p:nvGraphicFramePr>
          <p:cNvPr id="216" name="Google Shape;216;p36"/>
          <p:cNvGraphicFramePr/>
          <p:nvPr/>
        </p:nvGraphicFramePr>
        <p:xfrm>
          <a:off x="6873850" y="266050"/>
          <a:ext cx="3000000" cy="3000000"/>
        </p:xfrm>
        <a:graphic>
          <a:graphicData uri="http://schemas.openxmlformats.org/drawingml/2006/table">
            <a:tbl>
              <a:tblPr>
                <a:noFill/>
                <a:tableStyleId>{00D3B4F6-C04A-4D75-9C49-168B923D9A84}</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What is unique about the knowledge of water in different Indigenous cultural groups?</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pic>
        <p:nvPicPr>
          <p:cNvPr id="217" name="Google Shape;217;p36"/>
          <p:cNvPicPr preferRelativeResize="0"/>
          <p:nvPr/>
        </p:nvPicPr>
        <p:blipFill rotWithShape="1">
          <a:blip r:embed="rId3">
            <a:alphaModFix/>
          </a:blip>
          <a:srcRect b="13427" l="0" r="0" t="0"/>
          <a:stretch/>
        </p:blipFill>
        <p:spPr>
          <a:xfrm>
            <a:off x="6685288" y="3556475"/>
            <a:ext cx="2134475" cy="1384106"/>
          </a:xfrm>
          <a:prstGeom prst="rect">
            <a:avLst/>
          </a:prstGeom>
          <a:noFill/>
          <a:ln>
            <a:noFill/>
          </a:ln>
        </p:spPr>
      </p:pic>
      <p:sp>
        <p:nvSpPr>
          <p:cNvPr id="218" name="Google Shape;218;p36"/>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7"/>
          <p:cNvSpPr txBox="1"/>
          <p:nvPr>
            <p:ph idx="2" type="body"/>
          </p:nvPr>
        </p:nvSpPr>
        <p:spPr>
          <a:xfrm>
            <a:off x="511600" y="729325"/>
            <a:ext cx="6173700" cy="4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Indigenous country includes the land, water, sea and sky and the connections between them. </a:t>
            </a:r>
            <a:endParaRPr sz="1700"/>
          </a:p>
          <a:p>
            <a:pPr indent="0" lvl="0" marL="0" rtl="0" algn="l">
              <a:spcBef>
                <a:spcPts val="1600"/>
              </a:spcBef>
              <a:spcAft>
                <a:spcPts val="0"/>
              </a:spcAft>
              <a:buNone/>
            </a:pPr>
            <a:r>
              <a:rPr lang="en-GB" sz="1700"/>
              <a:t>The value placed on connectedness enables landscapes to be managed at an ecosystem₁ or habitat₂ level.</a:t>
            </a:r>
            <a:endParaRPr sz="1700"/>
          </a:p>
          <a:p>
            <a:pPr indent="0" lvl="0" marL="0" rtl="0" algn="l">
              <a:spcBef>
                <a:spcPts val="1600"/>
              </a:spcBef>
              <a:spcAft>
                <a:spcPts val="1600"/>
              </a:spcAft>
              <a:buNone/>
            </a:pPr>
            <a:r>
              <a:rPr lang="en-GB" sz="1700"/>
              <a:t>The Australian, state and territory governments collaborate with Indigenous people to develop ways to enhance Indigenous land and sea management. </a:t>
            </a:r>
            <a:endParaRPr sz="1700"/>
          </a:p>
        </p:txBody>
      </p:sp>
      <p:graphicFrame>
        <p:nvGraphicFramePr>
          <p:cNvPr id="224" name="Google Shape;224;p37"/>
          <p:cNvGraphicFramePr/>
          <p:nvPr/>
        </p:nvGraphicFramePr>
        <p:xfrm>
          <a:off x="6793300" y="952750"/>
          <a:ext cx="3000000" cy="3000000"/>
        </p:xfrm>
        <a:graphic>
          <a:graphicData uri="http://schemas.openxmlformats.org/drawingml/2006/table">
            <a:tbl>
              <a:tblPr>
                <a:noFill/>
                <a:tableStyleId>{00D3B4F6-C04A-4D75-9C49-168B923D9A84}</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Why is water important to Aboriginal and Torres Strait Islander people?</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225" name="Google Shape;225;p37"/>
          <p:cNvGraphicFramePr/>
          <p:nvPr/>
        </p:nvGraphicFramePr>
        <p:xfrm>
          <a:off x="5447125" y="4040600"/>
          <a:ext cx="3000000" cy="3000000"/>
        </p:xfrm>
        <a:graphic>
          <a:graphicData uri="http://schemas.openxmlformats.org/drawingml/2006/table">
            <a:tbl>
              <a:tblPr>
                <a:noFill/>
                <a:tableStyleId>{00D3B4F6-C04A-4D75-9C49-168B923D9A84}</a:tableStyleId>
              </a:tblPr>
              <a:tblGrid>
                <a:gridCol w="3488800"/>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living community in a physical environment</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2 - home of a living thing</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pic>
        <p:nvPicPr>
          <p:cNvPr id="226" name="Google Shape;226;p37"/>
          <p:cNvPicPr preferRelativeResize="0"/>
          <p:nvPr/>
        </p:nvPicPr>
        <p:blipFill>
          <a:blip r:embed="rId3">
            <a:alphaModFix/>
          </a:blip>
          <a:stretch>
            <a:fillRect/>
          </a:stretch>
        </p:blipFill>
        <p:spPr>
          <a:xfrm>
            <a:off x="6793300" y="2141025"/>
            <a:ext cx="2142625" cy="1425540"/>
          </a:xfrm>
          <a:prstGeom prst="rect">
            <a:avLst/>
          </a:prstGeom>
          <a:noFill/>
          <a:ln>
            <a:noFill/>
          </a:ln>
        </p:spPr>
      </p:pic>
      <p:sp>
        <p:nvSpPr>
          <p:cNvPr id="227" name="Google Shape;227;p37"/>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8"/>
          <p:cNvSpPr txBox="1"/>
          <p:nvPr>
            <p:ph idx="2" type="body"/>
          </p:nvPr>
        </p:nvSpPr>
        <p:spPr>
          <a:xfrm>
            <a:off x="476350" y="852700"/>
            <a:ext cx="4206000" cy="4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Kimberley region of Western Australia, the Nyul Nyul people have a strong association with fresh water sources on their traditional land. </a:t>
            </a:r>
            <a:endParaRPr/>
          </a:p>
          <a:p>
            <a:pPr indent="0" lvl="0" marL="0" rtl="0" algn="l">
              <a:spcBef>
                <a:spcPts val="1600"/>
              </a:spcBef>
              <a:spcAft>
                <a:spcPts val="1600"/>
              </a:spcAft>
              <a:buNone/>
            </a:pPr>
            <a:r>
              <a:rPr lang="en-GB"/>
              <a:t>The Nyul Nyul Rangers are protecting the wetlands in ‘the right way’, managing fire, feral animals and weeds under the Working on Country programme with the Kimberley Land Council.</a:t>
            </a:r>
            <a:endParaRPr/>
          </a:p>
        </p:txBody>
      </p:sp>
      <p:sp>
        <p:nvSpPr>
          <p:cNvPr id="233" name="Google Shape;233;p38"/>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pic>
        <p:nvPicPr>
          <p:cNvPr id="234" name="Google Shape;234;p38"/>
          <p:cNvPicPr preferRelativeResize="0"/>
          <p:nvPr/>
        </p:nvPicPr>
        <p:blipFill>
          <a:blip r:embed="rId3">
            <a:alphaModFix/>
          </a:blip>
          <a:stretch>
            <a:fillRect/>
          </a:stretch>
        </p:blipFill>
        <p:spPr>
          <a:xfrm>
            <a:off x="4682350" y="1084154"/>
            <a:ext cx="4381547" cy="3532472"/>
          </a:xfrm>
          <a:prstGeom prst="rect">
            <a:avLst/>
          </a:prstGeom>
          <a:noFill/>
          <a:ln>
            <a:noFill/>
          </a:ln>
        </p:spPr>
      </p:pic>
      <p:sp>
        <p:nvSpPr>
          <p:cNvPr id="235" name="Google Shape;235;p38"/>
          <p:cNvSpPr/>
          <p:nvPr/>
        </p:nvSpPr>
        <p:spPr>
          <a:xfrm>
            <a:off x="5719825" y="1786525"/>
            <a:ext cx="316800" cy="348000"/>
          </a:xfrm>
          <a:prstGeom prst="star4">
            <a:avLst>
              <a:gd fmla="val 12500" name="adj"/>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l</a:t>
            </a:r>
            <a:r>
              <a:rPr lang="en-GB"/>
              <a:t>ocal governments and scientific organisations are working with Aboriginal and Torres Strait Islander cultural groups to help manage water way health.</a:t>
            </a:r>
            <a:endParaRPr/>
          </a:p>
          <a:p>
            <a:pPr indent="0" lvl="0" marL="0" rtl="0" algn="l">
              <a:spcBef>
                <a:spcPts val="1600"/>
              </a:spcBef>
              <a:spcAft>
                <a:spcPts val="0"/>
              </a:spcAft>
              <a:buNone/>
            </a:pPr>
            <a:r>
              <a:rPr lang="en-GB"/>
              <a:t>They use their knowledge of plants and animals in areas to monitor ecosystem₁ health and the appropriate level of water usage.</a:t>
            </a:r>
            <a:endParaRPr/>
          </a:p>
          <a:p>
            <a:pPr indent="0" lvl="0" marL="0" rtl="0" algn="l">
              <a:spcBef>
                <a:spcPts val="1600"/>
              </a:spcBef>
              <a:spcAft>
                <a:spcPts val="1600"/>
              </a:spcAft>
              <a:buClr>
                <a:schemeClr val="dk1"/>
              </a:buClr>
              <a:buSzPts val="1100"/>
              <a:buFont typeface="Arial"/>
              <a:buNone/>
            </a:pPr>
            <a:r>
              <a:rPr lang="en-GB"/>
              <a:t>There is still a need for more cross-cultural collaborative management of waterways.</a:t>
            </a:r>
            <a:endParaRPr>
              <a:solidFill>
                <a:srgbClr val="FF0000"/>
              </a:solidFill>
            </a:endParaRPr>
          </a:p>
        </p:txBody>
      </p:sp>
      <p:graphicFrame>
        <p:nvGraphicFramePr>
          <p:cNvPr id="241" name="Google Shape;241;p39"/>
          <p:cNvGraphicFramePr/>
          <p:nvPr/>
        </p:nvGraphicFramePr>
        <p:xfrm>
          <a:off x="6685300" y="852700"/>
          <a:ext cx="3000000" cy="3000000"/>
        </p:xfrm>
        <a:graphic>
          <a:graphicData uri="http://schemas.openxmlformats.org/drawingml/2006/table">
            <a:tbl>
              <a:tblPr>
                <a:noFill/>
                <a:tableStyleId>{00D3B4F6-C04A-4D75-9C49-168B923D9A84}</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What Indigenous knowledge is being used to manage water ways?</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242" name="Google Shape;242;p39"/>
          <p:cNvGraphicFramePr/>
          <p:nvPr/>
        </p:nvGraphicFramePr>
        <p:xfrm>
          <a:off x="6814050" y="3866800"/>
          <a:ext cx="3000000" cy="3000000"/>
        </p:xfrm>
        <a:graphic>
          <a:graphicData uri="http://schemas.openxmlformats.org/drawingml/2006/table">
            <a:tbl>
              <a:tblPr>
                <a:noFill/>
                <a:tableStyleId>{00D3B4F6-C04A-4D75-9C49-168B923D9A84}</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living community of interacting organisms and their environment</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243" name="Google Shape;243;p39"/>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0"/>
          <p:cNvSpPr txBox="1"/>
          <p:nvPr>
            <p:ph idx="2" type="body"/>
          </p:nvPr>
        </p:nvSpPr>
        <p:spPr>
          <a:xfrm>
            <a:off x="552550" y="412575"/>
            <a:ext cx="6173700" cy="4506000"/>
          </a:xfrm>
          <a:prstGeom prst="rect">
            <a:avLst/>
          </a:prstGeom>
        </p:spPr>
        <p:txBody>
          <a:bodyPr anchorCtr="0" anchor="t" bIns="91425" lIns="91425" spcFirstLastPara="1" rIns="91425" wrap="square" tIns="91425">
            <a:noAutofit/>
          </a:bodyPr>
          <a:lstStyle/>
          <a:p>
            <a:pPr indent="0" lvl="0" marL="0" rtl="0" algn="l">
              <a:lnSpc>
                <a:spcPct val="100000"/>
              </a:lnSpc>
              <a:spcBef>
                <a:spcPts val="2400"/>
              </a:spcBef>
              <a:spcAft>
                <a:spcPts val="600"/>
              </a:spcAft>
              <a:buNone/>
            </a:pPr>
            <a:r>
              <a:rPr lang="en-GB" sz="1400">
                <a:solidFill>
                  <a:schemeClr val="dk1"/>
                </a:solidFill>
              </a:rPr>
              <a:t>Aboriginal water values and management in northern Australia</a:t>
            </a:r>
            <a:endParaRPr sz="1400"/>
          </a:p>
        </p:txBody>
      </p:sp>
      <p:graphicFrame>
        <p:nvGraphicFramePr>
          <p:cNvPr id="249" name="Google Shape;249;p40"/>
          <p:cNvGraphicFramePr/>
          <p:nvPr/>
        </p:nvGraphicFramePr>
        <p:xfrm>
          <a:off x="6776450" y="125850"/>
          <a:ext cx="3000000" cy="3000000"/>
        </p:xfrm>
        <a:graphic>
          <a:graphicData uri="http://schemas.openxmlformats.org/drawingml/2006/table">
            <a:tbl>
              <a:tblPr>
                <a:noFill/>
                <a:tableStyleId>{00D3B4F6-C04A-4D75-9C49-168B923D9A84}</a:tableStyleId>
              </a:tblPr>
              <a:tblGrid>
                <a:gridCol w="2261800"/>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1:00 - How is Aboriginal knowledge often passed on?</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2:00 - Why are rivers, creeks and billabongs important to Indigenous people?</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5:55 - How do people know its a good time for freshwater prawns and barramundi?</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7:00- What are some of the foods collected from waterways?</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End - How is Aboriginal knowledge used in waterway planning?</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pic>
        <p:nvPicPr>
          <p:cNvPr descr="As part of the Tropical Rivers and Coastal Knowledge (TRaCK) research program, we documented and quantified Aboriginal social and economic values of aquatic resources and identified their flow links in the first study of its kind in Australia. The research was conducted over three years (2008-2010) in two tropical river catchments—the Daly River in the Northern Territory and the Fitzroy River in Western Australia—where water planners needed information on Aboriginal people's water requirements.&#10;&#10;Narrated by traditional owner, Patricia Marrfurra McTaggart, this video focuses on the research conducted in the Daly River catchment.&#10;&#10;Video transcript available here: http://www.csiro.au/news/transcripts/YouTubeTranscripts/2013/Feb/Aboriginal_water_values.html" id="250" name="Google Shape;250;p40" title="Aboriginal water values and management in northern Australia">
            <a:hlinkClick r:id="rId3"/>
          </p:cNvPr>
          <p:cNvPicPr preferRelativeResize="0"/>
          <p:nvPr/>
        </p:nvPicPr>
        <p:blipFill>
          <a:blip r:embed="rId4">
            <a:alphaModFix/>
          </a:blip>
          <a:stretch>
            <a:fillRect/>
          </a:stretch>
        </p:blipFill>
        <p:spPr>
          <a:xfrm>
            <a:off x="968775" y="1171000"/>
            <a:ext cx="4996400" cy="3747300"/>
          </a:xfrm>
          <a:prstGeom prst="rect">
            <a:avLst/>
          </a:prstGeom>
          <a:noFill/>
          <a:ln>
            <a:noFill/>
          </a:ln>
        </p:spPr>
      </p:pic>
      <p:graphicFrame>
        <p:nvGraphicFramePr>
          <p:cNvPr id="251" name="Google Shape;251;p40"/>
          <p:cNvGraphicFramePr/>
          <p:nvPr/>
        </p:nvGraphicFramePr>
        <p:xfrm>
          <a:off x="6709277" y="3967650"/>
          <a:ext cx="3000000" cy="3000000"/>
        </p:xfrm>
        <a:graphic>
          <a:graphicData uri="http://schemas.openxmlformats.org/drawingml/2006/table">
            <a:tbl>
              <a:tblPr>
                <a:noFill/>
                <a:tableStyleId>{00D3B4F6-C04A-4D75-9C49-168B923D9A84}</a:tableStyleId>
              </a:tblPr>
              <a:tblGrid>
                <a:gridCol w="2328975"/>
              </a:tblGrid>
              <a:tr h="32057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TEACHER CUE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74EA7"/>
                      </a:solidFill>
                      <a:prstDash val="solid"/>
                      <a:round/>
                      <a:headEnd len="sm" w="sm" type="none"/>
                      <a:tailEnd len="sm" w="sm" type="none"/>
                    </a:lnL>
                    <a:lnR cap="flat" cmpd="sng" w="9525">
                      <a:solidFill>
                        <a:srgbClr val="674EA7"/>
                      </a:solidFill>
                      <a:prstDash val="solid"/>
                      <a:round/>
                      <a:headEnd len="sm" w="sm" type="none"/>
                      <a:tailEnd len="sm" w="sm" type="none"/>
                    </a:lnR>
                    <a:lnT cap="flat" cmpd="sng" w="9525">
                      <a:solidFill>
                        <a:srgbClr val="674EA7"/>
                      </a:solidFill>
                      <a:prstDash val="solid"/>
                      <a:round/>
                      <a:headEnd len="sm" w="sm" type="none"/>
                      <a:tailEnd len="sm" w="sm" type="none"/>
                    </a:lnT>
                    <a:lnB cap="flat" cmpd="sng" w="9525">
                      <a:solidFill>
                        <a:srgbClr val="674EA7"/>
                      </a:solidFill>
                      <a:prstDash val="solid"/>
                      <a:round/>
                      <a:headEnd len="sm" w="sm" type="none"/>
                      <a:tailEnd len="sm" w="sm" type="none"/>
                    </a:lnB>
                    <a:solidFill>
                      <a:srgbClr val="674EA7"/>
                    </a:solidFill>
                  </a:tcPr>
                </a:tc>
              </a:tr>
              <a:tr h="388025">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Pause at time cues for students to answer questions.</a:t>
                      </a:r>
                      <a:endParaRPr sz="1100">
                        <a:latin typeface="Century Gothic"/>
                        <a:ea typeface="Century Gothic"/>
                        <a:cs typeface="Century Gothic"/>
                        <a:sym typeface="Century Gothic"/>
                      </a:endParaRPr>
                    </a:p>
                  </a:txBody>
                  <a:tcPr marT="91425" marB="91425" marR="91425" marL="91425">
                    <a:lnL cap="flat" cmpd="sng" w="9525">
                      <a:solidFill>
                        <a:srgbClr val="674EA7"/>
                      </a:solidFill>
                      <a:prstDash val="solid"/>
                      <a:round/>
                      <a:headEnd len="sm" w="sm" type="none"/>
                      <a:tailEnd len="sm" w="sm" type="none"/>
                    </a:lnL>
                    <a:lnR cap="flat" cmpd="sng" w="9525">
                      <a:solidFill>
                        <a:srgbClr val="674EA7"/>
                      </a:solidFill>
                      <a:prstDash val="solid"/>
                      <a:round/>
                      <a:headEnd len="sm" w="sm" type="none"/>
                      <a:tailEnd len="sm" w="sm" type="none"/>
                    </a:lnR>
                    <a:lnT cap="flat" cmpd="sng" w="9525">
                      <a:solidFill>
                        <a:srgbClr val="674EA7"/>
                      </a:solidFill>
                      <a:prstDash val="solid"/>
                      <a:round/>
                      <a:headEnd len="sm" w="sm" type="none"/>
                      <a:tailEnd len="sm" w="sm" type="none"/>
                    </a:lnT>
                    <a:lnB cap="flat" cmpd="sng" w="9525">
                      <a:solidFill>
                        <a:srgbClr val="674EA7"/>
                      </a:solidFill>
                      <a:prstDash val="solid"/>
                      <a:round/>
                      <a:headEnd len="sm" w="sm" type="none"/>
                      <a:tailEnd len="sm" w="sm" type="none"/>
                    </a:lnB>
                  </a:tcPr>
                </a:tc>
              </a:tr>
            </a:tbl>
          </a:graphicData>
        </a:graphic>
      </p:graphicFrame>
      <p:sp>
        <p:nvSpPr>
          <p:cNvPr id="252" name="Google Shape;252;p40"/>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1"/>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Ellen Brook has the largest catchment area of all the Swan-Canning subcatchments on the Swan Coastal Plain. It discharges into the upper Swan Estuary near West Swan Road in Belhus.</a:t>
            </a:r>
            <a:endParaRPr/>
          </a:p>
          <a:p>
            <a:pPr indent="0" lvl="0" marL="0" rtl="0" algn="l">
              <a:spcBef>
                <a:spcPts val="1600"/>
              </a:spcBef>
              <a:spcAft>
                <a:spcPts val="0"/>
              </a:spcAft>
              <a:buNone/>
            </a:pPr>
            <a:r>
              <a:rPr lang="en-GB"/>
              <a:t>The Ellenbrook catchment area contributes the highest nutrient levels out of the 14 </a:t>
            </a:r>
            <a:r>
              <a:rPr lang="en-GB">
                <a:solidFill>
                  <a:schemeClr val="dk1"/>
                </a:solidFill>
              </a:rPr>
              <a:t>Swan-Canning </a:t>
            </a:r>
            <a:r>
              <a:rPr lang="en-GB"/>
              <a:t>catchments with data. These nutrients make their way into waterways from animal wastes and fertilisers used for agriculture and home gardens.</a:t>
            </a:r>
            <a:endParaRPr/>
          </a:p>
          <a:p>
            <a:pPr indent="0" lvl="0" marL="0" rtl="0" algn="l">
              <a:spcBef>
                <a:spcPts val="1600"/>
              </a:spcBef>
              <a:spcAft>
                <a:spcPts val="1600"/>
              </a:spcAft>
              <a:buNone/>
            </a:pPr>
            <a:r>
              <a:rPr lang="en-GB"/>
              <a:t>Better management of water in this catchment is necessary in the future.</a:t>
            </a:r>
            <a:endParaRPr/>
          </a:p>
        </p:txBody>
      </p:sp>
      <p:graphicFrame>
        <p:nvGraphicFramePr>
          <p:cNvPr id="258" name="Google Shape;258;p41"/>
          <p:cNvGraphicFramePr/>
          <p:nvPr/>
        </p:nvGraphicFramePr>
        <p:xfrm>
          <a:off x="6685300" y="852700"/>
          <a:ext cx="3000000" cy="3000000"/>
        </p:xfrm>
        <a:graphic>
          <a:graphicData uri="http://schemas.openxmlformats.org/drawingml/2006/table">
            <a:tbl>
              <a:tblPr>
                <a:noFill/>
                <a:tableStyleId>{00D3B4F6-C04A-4D75-9C49-168B923D9A84}</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What do you think the consequences are of high nutrient levels entering rivers and wetlands?</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pic>
        <p:nvPicPr>
          <p:cNvPr id="259" name="Google Shape;259;p41"/>
          <p:cNvPicPr preferRelativeResize="0"/>
          <p:nvPr/>
        </p:nvPicPr>
        <p:blipFill>
          <a:blip r:embed="rId3">
            <a:alphaModFix/>
          </a:blip>
          <a:stretch>
            <a:fillRect/>
          </a:stretch>
        </p:blipFill>
        <p:spPr>
          <a:xfrm>
            <a:off x="6722175" y="2075650"/>
            <a:ext cx="2068872" cy="2763050"/>
          </a:xfrm>
          <a:prstGeom prst="rect">
            <a:avLst/>
          </a:prstGeom>
          <a:noFill/>
          <a:ln>
            <a:noFill/>
          </a:ln>
        </p:spPr>
      </p:pic>
      <p:sp>
        <p:nvSpPr>
          <p:cNvPr id="260" name="Google Shape;260;p41"/>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2"/>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Indigenous people value waterways because:</a:t>
            </a:r>
            <a:endParaRPr/>
          </a:p>
          <a:p>
            <a:pPr indent="-342900" lvl="0" marL="457200" rtl="0" algn="l">
              <a:spcBef>
                <a:spcPts val="1600"/>
              </a:spcBef>
              <a:spcAft>
                <a:spcPts val="0"/>
              </a:spcAft>
              <a:buSzPts val="1800"/>
              <a:buChar char="●"/>
            </a:pPr>
            <a:r>
              <a:rPr lang="en-GB"/>
              <a:t>they provide bush foods and medicines</a:t>
            </a:r>
            <a:endParaRPr/>
          </a:p>
          <a:p>
            <a:pPr indent="-342900" lvl="0" marL="457200" rtl="0" algn="l">
              <a:spcBef>
                <a:spcPts val="0"/>
              </a:spcBef>
              <a:spcAft>
                <a:spcPts val="0"/>
              </a:spcAft>
              <a:buSzPts val="1800"/>
              <a:buChar char="●"/>
            </a:pPr>
            <a:r>
              <a:rPr lang="en-GB"/>
              <a:t>are part of a culturally significant landscape</a:t>
            </a:r>
            <a:endParaRPr/>
          </a:p>
          <a:p>
            <a:pPr indent="-342900" lvl="0" marL="457200" rtl="0" algn="l">
              <a:spcBef>
                <a:spcPts val="0"/>
              </a:spcBef>
              <a:spcAft>
                <a:spcPts val="0"/>
              </a:spcAft>
              <a:buSzPts val="1800"/>
              <a:buChar char="●"/>
            </a:pPr>
            <a:r>
              <a:rPr lang="en-GB"/>
              <a:t>have the potential to sustain future water-related businesses and employment.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266" name="Google Shape;266;p42"/>
          <p:cNvPicPr preferRelativeResize="0"/>
          <p:nvPr/>
        </p:nvPicPr>
        <p:blipFill>
          <a:blip r:embed="rId3">
            <a:alphaModFix/>
          </a:blip>
          <a:stretch>
            <a:fillRect/>
          </a:stretch>
        </p:blipFill>
        <p:spPr>
          <a:xfrm>
            <a:off x="836861" y="2873853"/>
            <a:ext cx="2142625" cy="1935523"/>
          </a:xfrm>
          <a:prstGeom prst="rect">
            <a:avLst/>
          </a:prstGeom>
          <a:noFill/>
          <a:ln>
            <a:noFill/>
          </a:ln>
        </p:spPr>
      </p:pic>
      <p:pic>
        <p:nvPicPr>
          <p:cNvPr id="267" name="Google Shape;267;p42"/>
          <p:cNvPicPr preferRelativeResize="0"/>
          <p:nvPr/>
        </p:nvPicPr>
        <p:blipFill>
          <a:blip r:embed="rId4">
            <a:alphaModFix/>
          </a:blip>
          <a:stretch>
            <a:fillRect/>
          </a:stretch>
        </p:blipFill>
        <p:spPr>
          <a:xfrm>
            <a:off x="6688588" y="1841847"/>
            <a:ext cx="2352050" cy="1570325"/>
          </a:xfrm>
          <a:prstGeom prst="rect">
            <a:avLst/>
          </a:prstGeom>
          <a:noFill/>
          <a:ln>
            <a:noFill/>
          </a:ln>
        </p:spPr>
      </p:pic>
      <p:sp>
        <p:nvSpPr>
          <p:cNvPr id="268" name="Google Shape;268;p42"/>
          <p:cNvSpPr txBox="1"/>
          <p:nvPr/>
        </p:nvSpPr>
        <p:spPr>
          <a:xfrm>
            <a:off x="3098775" y="2899613"/>
            <a:ext cx="3579300" cy="18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Century Gothic"/>
                <a:ea typeface="Century Gothic"/>
                <a:cs typeface="Century Gothic"/>
                <a:sym typeface="Century Gothic"/>
              </a:rPr>
              <a:t>More consultation between Indigenous and non-Indigenous people is necessary in the future to ensure the best possible management of environmental assets such as the Swan-Canning River.</a:t>
            </a:r>
            <a:endParaRPr sz="1600">
              <a:latin typeface="Century Gothic"/>
              <a:ea typeface="Century Gothic"/>
              <a:cs typeface="Century Gothic"/>
              <a:sym typeface="Century Gothic"/>
            </a:endParaRPr>
          </a:p>
        </p:txBody>
      </p:sp>
      <p:sp>
        <p:nvSpPr>
          <p:cNvPr id="269" name="Google Shape;269;p42"/>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0" name="Shape 140"/>
        <p:cNvGrpSpPr/>
        <p:nvPr/>
      </p:nvGrpSpPr>
      <p:grpSpPr>
        <a:xfrm>
          <a:off x="0" y="0"/>
          <a:ext cx="0" cy="0"/>
          <a:chOff x="0" y="0"/>
          <a:chExt cx="0" cy="0"/>
        </a:xfrm>
      </p:grpSpPr>
      <p:sp>
        <p:nvSpPr>
          <p:cNvPr id="141" name="Google Shape;141;p25"/>
          <p:cNvSpPr txBox="1"/>
          <p:nvPr>
            <p:ph idx="1" type="body"/>
          </p:nvPr>
        </p:nvSpPr>
        <p:spPr>
          <a:xfrm>
            <a:off x="586550" y="243050"/>
            <a:ext cx="7986000" cy="18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Do not delete this slide.</a:t>
            </a:r>
            <a:endParaRPr b="1"/>
          </a:p>
          <a:p>
            <a:pPr indent="0" lvl="0" marL="0" rtl="0" algn="l">
              <a:spcBef>
                <a:spcPts val="1600"/>
              </a:spcBef>
              <a:spcAft>
                <a:spcPts val="0"/>
              </a:spcAft>
              <a:buNone/>
            </a:pPr>
            <a:r>
              <a:rPr lang="en-GB"/>
              <a:t>This slide is designed so that you can copy the </a:t>
            </a:r>
            <a:r>
              <a:rPr b="1" lang="en-GB"/>
              <a:t>prompt box</a:t>
            </a:r>
            <a:r>
              <a:rPr lang="en-GB"/>
              <a:t> you need and insert it into your slides.</a:t>
            </a:r>
            <a:endParaRPr/>
          </a:p>
          <a:p>
            <a:pPr indent="0" lvl="0" marL="0" rtl="0" algn="l">
              <a:spcBef>
                <a:spcPts val="1600"/>
              </a:spcBef>
              <a:spcAft>
                <a:spcPts val="1600"/>
              </a:spcAft>
              <a:buNone/>
            </a:pPr>
            <a:r>
              <a:rPr lang="en-GB"/>
              <a:t>This slide is hidden and will not be included when presenting your lesson.</a:t>
            </a:r>
            <a:endParaRPr/>
          </a:p>
        </p:txBody>
      </p:sp>
      <p:graphicFrame>
        <p:nvGraphicFramePr>
          <p:cNvPr id="142" name="Google Shape;142;p25"/>
          <p:cNvGraphicFramePr/>
          <p:nvPr/>
        </p:nvGraphicFramePr>
        <p:xfrm>
          <a:off x="2040790" y="3654050"/>
          <a:ext cx="3000000" cy="3000000"/>
        </p:xfrm>
        <a:graphic>
          <a:graphicData uri="http://schemas.openxmlformats.org/drawingml/2006/table">
            <a:tbl>
              <a:tblPr>
                <a:noFill/>
                <a:tableStyleId>{00D3B4F6-C04A-4D75-9C49-168B923D9A84}</a:tableStyleId>
              </a:tblPr>
              <a:tblGrid>
                <a:gridCol w="2134475"/>
              </a:tblGrid>
              <a:tr h="32057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TEACHER CUE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74EA7"/>
                      </a:solidFill>
                      <a:prstDash val="solid"/>
                      <a:round/>
                      <a:headEnd len="sm" w="sm" type="none"/>
                      <a:tailEnd len="sm" w="sm" type="none"/>
                    </a:lnL>
                    <a:lnR cap="flat" cmpd="sng" w="9525">
                      <a:solidFill>
                        <a:srgbClr val="674EA7"/>
                      </a:solidFill>
                      <a:prstDash val="solid"/>
                      <a:round/>
                      <a:headEnd len="sm" w="sm" type="none"/>
                      <a:tailEnd len="sm" w="sm" type="none"/>
                    </a:lnR>
                    <a:lnT cap="flat" cmpd="sng" w="9525">
                      <a:solidFill>
                        <a:srgbClr val="674EA7"/>
                      </a:solidFill>
                      <a:prstDash val="solid"/>
                      <a:round/>
                      <a:headEnd len="sm" w="sm" type="none"/>
                      <a:tailEnd len="sm" w="sm" type="none"/>
                    </a:lnT>
                    <a:lnB cap="flat" cmpd="sng" w="9525">
                      <a:solidFill>
                        <a:srgbClr val="674EA7"/>
                      </a:solidFill>
                      <a:prstDash val="solid"/>
                      <a:round/>
                      <a:headEnd len="sm" w="sm" type="none"/>
                      <a:tailEnd len="sm" w="sm" type="none"/>
                    </a:lnB>
                    <a:solidFill>
                      <a:srgbClr val="674EA7"/>
                    </a:solidFill>
                  </a:tcPr>
                </a:tc>
              </a:tr>
              <a:tr h="388025">
                <a:tc>
                  <a:txBody>
                    <a:bodyPr/>
                    <a:lstStyle/>
                    <a:p>
                      <a:pPr indent="0" lvl="0" marL="0" rtl="0" algn="l">
                        <a:spcBef>
                          <a:spcPts val="0"/>
                        </a:spcBef>
                        <a:spcAft>
                          <a:spcPts val="0"/>
                        </a:spcAft>
                        <a:buNone/>
                      </a:pPr>
                      <a:r>
                        <a:t/>
                      </a:r>
                      <a:endParaRPr sz="1100">
                        <a:latin typeface="Century Gothic"/>
                        <a:ea typeface="Century Gothic"/>
                        <a:cs typeface="Century Gothic"/>
                        <a:sym typeface="Century Gothic"/>
                      </a:endParaRPr>
                    </a:p>
                  </a:txBody>
                  <a:tcPr marT="91425" marB="91425" marR="91425" marL="91425">
                    <a:lnL cap="flat" cmpd="sng" w="9525">
                      <a:solidFill>
                        <a:srgbClr val="674EA7"/>
                      </a:solidFill>
                      <a:prstDash val="solid"/>
                      <a:round/>
                      <a:headEnd len="sm" w="sm" type="none"/>
                      <a:tailEnd len="sm" w="sm" type="none"/>
                    </a:lnL>
                    <a:lnR cap="flat" cmpd="sng" w="9525">
                      <a:solidFill>
                        <a:srgbClr val="674EA7"/>
                      </a:solidFill>
                      <a:prstDash val="solid"/>
                      <a:round/>
                      <a:headEnd len="sm" w="sm" type="none"/>
                      <a:tailEnd len="sm" w="sm" type="none"/>
                    </a:lnR>
                    <a:lnT cap="flat" cmpd="sng" w="9525">
                      <a:solidFill>
                        <a:srgbClr val="674EA7"/>
                      </a:solidFill>
                      <a:prstDash val="solid"/>
                      <a:round/>
                      <a:headEnd len="sm" w="sm" type="none"/>
                      <a:tailEnd len="sm" w="sm" type="none"/>
                    </a:lnT>
                    <a:lnB cap="flat" cmpd="sng" w="9525">
                      <a:solidFill>
                        <a:srgbClr val="674EA7"/>
                      </a:solidFill>
                      <a:prstDash val="solid"/>
                      <a:round/>
                      <a:headEnd len="sm" w="sm" type="none"/>
                      <a:tailEnd len="sm" w="sm" type="none"/>
                    </a:lnB>
                  </a:tcPr>
                </a:tc>
              </a:tr>
            </a:tbl>
          </a:graphicData>
        </a:graphic>
      </p:graphicFrame>
      <p:graphicFrame>
        <p:nvGraphicFramePr>
          <p:cNvPr id="143" name="Google Shape;143;p25"/>
          <p:cNvGraphicFramePr/>
          <p:nvPr/>
        </p:nvGraphicFramePr>
        <p:xfrm>
          <a:off x="2040800" y="2531575"/>
          <a:ext cx="3000000" cy="3000000"/>
        </p:xfrm>
        <a:graphic>
          <a:graphicData uri="http://schemas.openxmlformats.org/drawingml/2006/table">
            <a:tbl>
              <a:tblPr>
                <a:noFill/>
                <a:tableStyleId>{00D3B4F6-C04A-4D75-9C49-168B923D9A84}</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graphicFrame>
        <p:nvGraphicFramePr>
          <p:cNvPr id="144" name="Google Shape;144;p25"/>
          <p:cNvGraphicFramePr/>
          <p:nvPr/>
        </p:nvGraphicFramePr>
        <p:xfrm>
          <a:off x="515700" y="2531575"/>
          <a:ext cx="3000000" cy="3000000"/>
        </p:xfrm>
        <a:graphic>
          <a:graphicData uri="http://schemas.openxmlformats.org/drawingml/2006/table">
            <a:tbl>
              <a:tblPr>
                <a:noFill/>
                <a:tableStyleId>{00D3B4F6-C04A-4D75-9C49-168B923D9A84}</a:tableStyleId>
              </a:tblPr>
              <a:tblGrid>
                <a:gridCol w="1366300"/>
              </a:tblGrid>
              <a:tr h="172450">
                <a:tc>
                  <a:txBody>
                    <a:bodyPr/>
                    <a:lstStyle/>
                    <a:p>
                      <a:pPr indent="0" lvl="0" marL="0" rtl="0" algn="ctr">
                        <a:spcBef>
                          <a:spcPts val="0"/>
                        </a:spcBef>
                        <a:spcAft>
                          <a:spcPts val="0"/>
                        </a:spcAft>
                        <a:buNone/>
                      </a:pPr>
                      <a:r>
                        <a:rPr b="1" lang="en-GB" sz="1100">
                          <a:solidFill>
                            <a:srgbClr val="FFFFFF"/>
                          </a:solidFill>
                          <a:latin typeface="Century Gothic"/>
                          <a:ea typeface="Century Gothic"/>
                          <a:cs typeface="Century Gothic"/>
                          <a:sym typeface="Century Gothic"/>
                        </a:rPr>
                        <a:t>TRACK WITH ME</a:t>
                      </a:r>
                      <a:endParaRPr b="1" sz="1100">
                        <a:solidFill>
                          <a:srgbClr val="FFFFFF"/>
                        </a:solidFill>
                        <a:latin typeface="Century Gothic"/>
                        <a:ea typeface="Century Gothic"/>
                        <a:cs typeface="Century Gothic"/>
                        <a:sym typeface="Century Gothic"/>
                      </a:endParaRPr>
                    </a:p>
                  </a:txBody>
                  <a:tcPr marT="91425" marB="91425" marR="91425" marL="91425" anchor="ctr">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graphicFrame>
        <p:nvGraphicFramePr>
          <p:cNvPr id="145" name="Google Shape;145;p25"/>
          <p:cNvGraphicFramePr/>
          <p:nvPr/>
        </p:nvGraphicFramePr>
        <p:xfrm>
          <a:off x="515700" y="3177225"/>
          <a:ext cx="3000000" cy="3000000"/>
        </p:xfrm>
        <a:graphic>
          <a:graphicData uri="http://schemas.openxmlformats.org/drawingml/2006/table">
            <a:tbl>
              <a:tblPr>
                <a:noFill/>
                <a:tableStyleId>{00D3B4F6-C04A-4D75-9C49-168B923D9A84}</a:tableStyleId>
              </a:tblPr>
              <a:tblGrid>
                <a:gridCol w="1366300"/>
              </a:tblGrid>
              <a:tr h="172450">
                <a:tc>
                  <a:txBody>
                    <a:bodyPr/>
                    <a:lstStyle/>
                    <a:p>
                      <a:pPr indent="0" lvl="0" marL="0" rtl="0" algn="ctr">
                        <a:spcBef>
                          <a:spcPts val="0"/>
                        </a:spcBef>
                        <a:spcAft>
                          <a:spcPts val="0"/>
                        </a:spcAft>
                        <a:buNone/>
                      </a:pPr>
                      <a:r>
                        <a:rPr b="1" lang="en-GB" sz="1100">
                          <a:solidFill>
                            <a:srgbClr val="FFFFFF"/>
                          </a:solidFill>
                          <a:latin typeface="Century Gothic"/>
                          <a:ea typeface="Century Gothic"/>
                          <a:cs typeface="Century Gothic"/>
                          <a:sym typeface="Century Gothic"/>
                        </a:rPr>
                        <a:t>READ WITH ME</a:t>
                      </a:r>
                      <a:endParaRPr b="1" sz="1100">
                        <a:solidFill>
                          <a:srgbClr val="FFFFFF"/>
                        </a:solidFill>
                        <a:latin typeface="Century Gothic"/>
                        <a:ea typeface="Century Gothic"/>
                        <a:cs typeface="Century Gothic"/>
                        <a:sym typeface="Century Gothic"/>
                      </a:endParaRPr>
                    </a:p>
                  </a:txBody>
                  <a:tcPr marT="91425" marB="91425" marR="91425" marL="91425" anchor="ctr">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graphicFrame>
        <p:nvGraphicFramePr>
          <p:cNvPr id="146" name="Google Shape;146;p25"/>
          <p:cNvGraphicFramePr/>
          <p:nvPr/>
        </p:nvGraphicFramePr>
        <p:xfrm>
          <a:off x="4439730" y="3654038"/>
          <a:ext cx="3000000" cy="3000000"/>
        </p:xfrm>
        <a:graphic>
          <a:graphicData uri="http://schemas.openxmlformats.org/drawingml/2006/table">
            <a:tbl>
              <a:tblPr>
                <a:noFill/>
                <a:tableStyleId>{00D3B4F6-C04A-4D75-9C49-168B923D9A84}</a:tableStyleId>
              </a:tblPr>
              <a:tblGrid>
                <a:gridCol w="21344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MAKE THE CONNECTION</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AA84F"/>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graphicFrame>
        <p:nvGraphicFramePr>
          <p:cNvPr id="147" name="Google Shape;147;p25"/>
          <p:cNvGraphicFramePr/>
          <p:nvPr/>
        </p:nvGraphicFramePr>
        <p:xfrm>
          <a:off x="6838660" y="2531563"/>
          <a:ext cx="3000000" cy="3000000"/>
        </p:xfrm>
        <a:graphic>
          <a:graphicData uri="http://schemas.openxmlformats.org/drawingml/2006/table">
            <a:tbl>
              <a:tblPr>
                <a:noFill/>
                <a:tableStyleId>{00D3B4F6-C04A-4D75-9C49-168B923D9A84}</a:tableStyleId>
              </a:tblPr>
              <a:tblGrid>
                <a:gridCol w="2142625"/>
              </a:tblGrid>
              <a:tr h="2298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86150">
                <a:tc>
                  <a:txBody>
                    <a:bodyPr/>
                    <a:lstStyle/>
                    <a:p>
                      <a:pPr indent="0" lvl="0" marL="0" rtl="0" algn="l">
                        <a:spcBef>
                          <a:spcPts val="0"/>
                        </a:spcBef>
                        <a:spcAft>
                          <a:spcPts val="0"/>
                        </a:spcAft>
                        <a:buNone/>
                      </a:pPr>
                      <a:r>
                        <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148" name="Google Shape;148;p25"/>
          <p:cNvGraphicFramePr/>
          <p:nvPr/>
        </p:nvGraphicFramePr>
        <p:xfrm>
          <a:off x="4439720" y="2531575"/>
          <a:ext cx="3000000" cy="3000000"/>
        </p:xfrm>
        <a:graphic>
          <a:graphicData uri="http://schemas.openxmlformats.org/drawingml/2006/table">
            <a:tbl>
              <a:tblPr>
                <a:noFill/>
                <a:tableStyleId>{00D3B4F6-C04A-4D75-9C49-168B923D9A84}</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HINT</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AA84F"/>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graphicFrame>
        <p:nvGraphicFramePr>
          <p:cNvPr id="149" name="Google Shape;149;p25"/>
          <p:cNvGraphicFramePr/>
          <p:nvPr/>
        </p:nvGraphicFramePr>
        <p:xfrm>
          <a:off x="6838650" y="3654050"/>
          <a:ext cx="3000000" cy="3000000"/>
        </p:xfrm>
        <a:graphic>
          <a:graphicData uri="http://schemas.openxmlformats.org/drawingml/2006/table">
            <a:tbl>
              <a:tblPr>
                <a:noFill/>
                <a:tableStyleId>{00D3B4F6-C04A-4D75-9C49-168B923D9A84}</a:tableStyleId>
              </a:tblPr>
              <a:tblGrid>
                <a:gridCol w="2142625"/>
              </a:tblGrid>
              <a:tr h="30897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EXTENSION</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solidFill>
                      <a:srgbClr val="6FA8DC"/>
                    </a:solidFill>
                  </a:tcPr>
                </a:tc>
              </a:tr>
              <a:tr h="433350">
                <a:tc>
                  <a:txBody>
                    <a:bodyPr/>
                    <a:lstStyle/>
                    <a:p>
                      <a:pPr indent="0" lvl="0" marL="0" rtl="0" algn="l">
                        <a:spcBef>
                          <a:spcPts val="0"/>
                        </a:spcBef>
                        <a:spcAft>
                          <a:spcPts val="0"/>
                        </a:spcAft>
                        <a:buNone/>
                      </a:pPr>
                      <a:r>
                        <a:t/>
                      </a:r>
                      <a:endParaRPr sz="1100">
                        <a:latin typeface="Century Gothic"/>
                        <a:ea typeface="Century Gothic"/>
                        <a:cs typeface="Century Gothic"/>
                        <a:sym typeface="Century Gothic"/>
                      </a:endParaRPr>
                    </a:p>
                  </a:txBody>
                  <a:tcPr marT="91425" marB="91425" marR="91425" marL="91425">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tcPr>
                </a:tc>
              </a:tr>
            </a:tbl>
          </a:graphicData>
        </a:graphic>
      </p:graphicFrame>
      <p:graphicFrame>
        <p:nvGraphicFramePr>
          <p:cNvPr id="150" name="Google Shape;150;p25"/>
          <p:cNvGraphicFramePr/>
          <p:nvPr/>
        </p:nvGraphicFramePr>
        <p:xfrm>
          <a:off x="515688" y="3822875"/>
          <a:ext cx="3000000" cy="3000000"/>
        </p:xfrm>
        <a:graphic>
          <a:graphicData uri="http://schemas.openxmlformats.org/drawingml/2006/table">
            <a:tbl>
              <a:tblPr>
                <a:noFill/>
                <a:tableStyleId>{00D3B4F6-C04A-4D75-9C49-168B923D9A84}</a:tableStyleId>
              </a:tblPr>
              <a:tblGrid>
                <a:gridCol w="1366300"/>
              </a:tblGrid>
              <a:tr h="172450">
                <a:tc>
                  <a:txBody>
                    <a:bodyPr/>
                    <a:lstStyle/>
                    <a:p>
                      <a:pPr indent="0" lvl="0" marL="0" rtl="0" algn="ctr">
                        <a:spcBef>
                          <a:spcPts val="0"/>
                        </a:spcBef>
                        <a:spcAft>
                          <a:spcPts val="0"/>
                        </a:spcAft>
                        <a:buNone/>
                      </a:pPr>
                      <a:r>
                        <a:rPr b="1" lang="en-GB" sz="1100">
                          <a:solidFill>
                            <a:srgbClr val="FFFFFF"/>
                          </a:solidFill>
                          <a:latin typeface="Century Gothic"/>
                          <a:ea typeface="Century Gothic"/>
                          <a:cs typeface="Century Gothic"/>
                          <a:sym typeface="Century Gothic"/>
                        </a:rPr>
                        <a:t>GESTURE</a:t>
                      </a:r>
                      <a:r>
                        <a:rPr b="1" lang="en-GB" sz="1100">
                          <a:solidFill>
                            <a:srgbClr val="FFFFFF"/>
                          </a:solidFill>
                          <a:latin typeface="Century Gothic"/>
                          <a:ea typeface="Century Gothic"/>
                          <a:cs typeface="Century Gothic"/>
                          <a:sym typeface="Century Gothic"/>
                        </a:rPr>
                        <a:t> WITH ME</a:t>
                      </a:r>
                      <a:endParaRPr b="1" sz="1100">
                        <a:solidFill>
                          <a:srgbClr val="FFFFFF"/>
                        </a:solidFill>
                        <a:latin typeface="Century Gothic"/>
                        <a:ea typeface="Century Gothic"/>
                        <a:cs typeface="Century Gothic"/>
                        <a:sym typeface="Century Gothic"/>
                      </a:endParaRPr>
                    </a:p>
                  </a:txBody>
                  <a:tcPr marT="91425" marB="91425" marR="91425" marL="91425" anchor="ctr">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3"/>
          <p:cNvSpPr txBox="1"/>
          <p:nvPr>
            <p:ph idx="2" type="body"/>
          </p:nvPr>
        </p:nvSpPr>
        <p:spPr>
          <a:xfrm>
            <a:off x="552550" y="2099650"/>
            <a:ext cx="6173700" cy="26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t>Use the following words to help you:</a:t>
            </a:r>
            <a:endParaRPr sz="1600"/>
          </a:p>
          <a:p>
            <a:pPr indent="0" lvl="0" marL="0" rtl="0" algn="l">
              <a:lnSpc>
                <a:spcPct val="100000"/>
              </a:lnSpc>
              <a:spcBef>
                <a:spcPts val="1600"/>
              </a:spcBef>
              <a:spcAft>
                <a:spcPts val="0"/>
              </a:spcAft>
              <a:buClr>
                <a:schemeClr val="dk1"/>
              </a:buClr>
              <a:buSzPts val="1100"/>
              <a:buFont typeface="Arial"/>
              <a:buNone/>
            </a:pPr>
            <a:r>
              <a:rPr lang="en-GB" sz="1600"/>
              <a:t>Aboriginal and Torres Strait Islander peoples</a:t>
            </a:r>
            <a:endParaRPr sz="1600"/>
          </a:p>
          <a:p>
            <a:pPr indent="0" lvl="0" marL="0" rtl="0" algn="l">
              <a:lnSpc>
                <a:spcPct val="100000"/>
              </a:lnSpc>
              <a:spcBef>
                <a:spcPts val="0"/>
              </a:spcBef>
              <a:spcAft>
                <a:spcPts val="0"/>
              </a:spcAft>
              <a:buClr>
                <a:schemeClr val="dk1"/>
              </a:buClr>
              <a:buSzPts val="1100"/>
              <a:buFont typeface="Arial"/>
              <a:buNone/>
            </a:pPr>
            <a:r>
              <a:rPr lang="en-GB" sz="1600"/>
              <a:t>Water</a:t>
            </a:r>
            <a:endParaRPr sz="1600"/>
          </a:p>
          <a:p>
            <a:pPr indent="0" lvl="0" marL="0" rtl="0" algn="l">
              <a:lnSpc>
                <a:spcPct val="100000"/>
              </a:lnSpc>
              <a:spcBef>
                <a:spcPts val="0"/>
              </a:spcBef>
              <a:spcAft>
                <a:spcPts val="0"/>
              </a:spcAft>
              <a:buClr>
                <a:schemeClr val="dk1"/>
              </a:buClr>
              <a:buSzPts val="1100"/>
              <a:buFont typeface="Arial"/>
              <a:buNone/>
            </a:pPr>
            <a:r>
              <a:rPr lang="en-GB" sz="1600"/>
              <a:t>Environment</a:t>
            </a:r>
            <a:endParaRPr sz="1600"/>
          </a:p>
          <a:p>
            <a:pPr indent="0" lvl="0" marL="0" rtl="0" algn="l">
              <a:lnSpc>
                <a:spcPct val="100000"/>
              </a:lnSpc>
              <a:spcBef>
                <a:spcPts val="0"/>
              </a:spcBef>
              <a:spcAft>
                <a:spcPts val="0"/>
              </a:spcAft>
              <a:buNone/>
            </a:pPr>
            <a:r>
              <a:rPr lang="en-GB" sz="1600"/>
              <a:t>Care</a:t>
            </a:r>
            <a:endParaRPr sz="1600"/>
          </a:p>
          <a:p>
            <a:pPr indent="0" lvl="0" marL="0" rtl="0" algn="l">
              <a:lnSpc>
                <a:spcPct val="100000"/>
              </a:lnSpc>
              <a:spcBef>
                <a:spcPts val="0"/>
              </a:spcBef>
              <a:spcAft>
                <a:spcPts val="0"/>
              </a:spcAft>
              <a:buNone/>
            </a:pPr>
            <a:r>
              <a:rPr lang="en-GB" sz="1600"/>
              <a:t>Plants</a:t>
            </a:r>
            <a:endParaRPr sz="1600"/>
          </a:p>
          <a:p>
            <a:pPr indent="0" lvl="0" marL="0" rtl="0" algn="l">
              <a:lnSpc>
                <a:spcPct val="100000"/>
              </a:lnSpc>
              <a:spcBef>
                <a:spcPts val="0"/>
              </a:spcBef>
              <a:spcAft>
                <a:spcPts val="0"/>
              </a:spcAft>
              <a:buClr>
                <a:schemeClr val="dk1"/>
              </a:buClr>
              <a:buSzPts val="1100"/>
              <a:buFont typeface="Arial"/>
              <a:buNone/>
            </a:pPr>
            <a:r>
              <a:rPr lang="en-GB" sz="1600"/>
              <a:t>Animals</a:t>
            </a:r>
            <a:endParaRPr sz="1600"/>
          </a:p>
          <a:p>
            <a:pPr indent="0" lvl="0" marL="0" rtl="0" algn="l">
              <a:spcBef>
                <a:spcPts val="0"/>
              </a:spcBef>
              <a:spcAft>
                <a:spcPts val="0"/>
              </a:spcAft>
              <a:buClr>
                <a:schemeClr val="dk1"/>
              </a:buClr>
              <a:buSzPts val="1100"/>
              <a:buFont typeface="Arial"/>
              <a:buNone/>
            </a:pPr>
            <a:r>
              <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1600"/>
              </a:spcAft>
              <a:buNone/>
            </a:pPr>
            <a:r>
              <a:t/>
            </a:r>
            <a:endParaRPr sz="1400"/>
          </a:p>
        </p:txBody>
      </p:sp>
      <p:sp>
        <p:nvSpPr>
          <p:cNvPr id="275" name="Google Shape;275;p43"/>
          <p:cNvSpPr/>
          <p:nvPr/>
        </p:nvSpPr>
        <p:spPr>
          <a:xfrm>
            <a:off x="552550" y="760600"/>
            <a:ext cx="5896800" cy="11925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600">
                <a:solidFill>
                  <a:schemeClr val="dk1"/>
                </a:solidFill>
                <a:latin typeface="Century Gothic"/>
                <a:ea typeface="Century Gothic"/>
                <a:cs typeface="Century Gothic"/>
                <a:sym typeface="Century Gothic"/>
              </a:rPr>
              <a:t>Describe Aboriginal and Torres Strait Islander knowledge about water and care of waterways.</a:t>
            </a:r>
            <a:endParaRPr sz="16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GB" sz="1600">
                <a:solidFill>
                  <a:schemeClr val="dk1"/>
                </a:solidFill>
                <a:latin typeface="Century Gothic"/>
                <a:ea typeface="Century Gothic"/>
                <a:cs typeface="Century Gothic"/>
                <a:sym typeface="Century Gothic"/>
              </a:rPr>
              <a:t>Write at least three sentences.</a:t>
            </a:r>
            <a:endParaRPr sz="1600">
              <a:solidFill>
                <a:schemeClr val="dk1"/>
              </a:solidFill>
              <a:latin typeface="Century Gothic"/>
              <a:ea typeface="Century Gothic"/>
              <a:cs typeface="Century Gothic"/>
              <a:sym typeface="Century Gothic"/>
            </a:endParaRPr>
          </a:p>
        </p:txBody>
      </p:sp>
      <p:sp>
        <p:nvSpPr>
          <p:cNvPr id="276" name="Google Shape;276;p43"/>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4"/>
          <p:cNvSpPr txBox="1"/>
          <p:nvPr>
            <p:ph idx="1" type="body"/>
          </p:nvPr>
        </p:nvSpPr>
        <p:spPr>
          <a:xfrm>
            <a:off x="497975" y="2892375"/>
            <a:ext cx="5198100" cy="201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GB"/>
              <a:t>We will discuss Aboriginal and Torres Strait Islander knowledge of waterways.</a:t>
            </a:r>
            <a:endParaRPr/>
          </a:p>
          <a:p>
            <a:pPr indent="-342900" lvl="0" marL="457200" rtl="0" algn="l">
              <a:spcBef>
                <a:spcPts val="0"/>
              </a:spcBef>
              <a:spcAft>
                <a:spcPts val="0"/>
              </a:spcAft>
              <a:buSzPts val="1800"/>
              <a:buChar char="●"/>
            </a:pPr>
            <a:r>
              <a:rPr lang="en-GB"/>
              <a:t>We will use examples of these knowledges being applied to the care of waterways.</a:t>
            </a:r>
            <a:endParaRPr/>
          </a:p>
        </p:txBody>
      </p:sp>
      <p:sp>
        <p:nvSpPr>
          <p:cNvPr id="282" name="Google Shape;282;p44"/>
          <p:cNvSpPr txBox="1"/>
          <p:nvPr>
            <p:ph type="title"/>
          </p:nvPr>
        </p:nvSpPr>
        <p:spPr>
          <a:xfrm>
            <a:off x="532075" y="477525"/>
            <a:ext cx="5061600" cy="18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We will explain how Aboriginal and Torres Strait Islander knowledge is applied to the care of waterways.</a:t>
            </a:r>
            <a:endParaRPr/>
          </a:p>
        </p:txBody>
      </p:sp>
      <p:graphicFrame>
        <p:nvGraphicFramePr>
          <p:cNvPr id="283" name="Google Shape;283;p44"/>
          <p:cNvGraphicFramePr/>
          <p:nvPr/>
        </p:nvGraphicFramePr>
        <p:xfrm>
          <a:off x="6793300" y="4154275"/>
          <a:ext cx="3000000" cy="3000000"/>
        </p:xfrm>
        <a:graphic>
          <a:graphicData uri="http://schemas.openxmlformats.org/drawingml/2006/table">
            <a:tbl>
              <a:tblPr>
                <a:noFill/>
                <a:tableStyleId>{00D3B4F6-C04A-4D75-9C49-168B923D9A84}</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7" name="Shape 287"/>
        <p:cNvGrpSpPr/>
        <p:nvPr/>
      </p:nvGrpSpPr>
      <p:grpSpPr>
        <a:xfrm>
          <a:off x="0" y="0"/>
          <a:ext cx="0" cy="0"/>
          <a:chOff x="0" y="0"/>
          <a:chExt cx="0" cy="0"/>
        </a:xfrm>
      </p:grpSpPr>
      <p:sp>
        <p:nvSpPr>
          <p:cNvPr id="288" name="Google Shape;288;p45"/>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Finding Water in the Desert - Ray Mears World of Survival - BBC</a:t>
            </a:r>
            <a:endParaRPr sz="1400"/>
          </a:p>
        </p:txBody>
      </p:sp>
      <p:graphicFrame>
        <p:nvGraphicFramePr>
          <p:cNvPr id="289" name="Google Shape;289;p45"/>
          <p:cNvGraphicFramePr/>
          <p:nvPr/>
        </p:nvGraphicFramePr>
        <p:xfrm>
          <a:off x="6685300" y="852700"/>
          <a:ext cx="3000000" cy="3000000"/>
        </p:xfrm>
        <a:graphic>
          <a:graphicData uri="http://schemas.openxmlformats.org/drawingml/2006/table">
            <a:tbl>
              <a:tblPr>
                <a:noFill/>
                <a:tableStyleId>{00D3B4F6-C04A-4D75-9C49-168B923D9A84}</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What is one way that Aboriginal people find water in the desert?</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pic>
        <p:nvPicPr>
          <p:cNvPr descr="Ray Mears is shown how to dig for water in the Australian outback." id="290" name="Google Shape;290;p45" title="Finding Water in the Desert - Ray Mears World of Survival - BBC">
            <a:hlinkClick r:id="rId3"/>
          </p:cNvPr>
          <p:cNvPicPr preferRelativeResize="0"/>
          <p:nvPr/>
        </p:nvPicPr>
        <p:blipFill>
          <a:blip r:embed="rId4">
            <a:alphaModFix/>
          </a:blip>
          <a:stretch>
            <a:fillRect/>
          </a:stretch>
        </p:blipFill>
        <p:spPr>
          <a:xfrm>
            <a:off x="779724" y="1207000"/>
            <a:ext cx="5028224" cy="3771175"/>
          </a:xfrm>
          <a:prstGeom prst="rect">
            <a:avLst/>
          </a:prstGeom>
          <a:noFill/>
          <a:ln>
            <a:noFill/>
          </a:ln>
        </p:spPr>
      </p:pic>
      <p:sp>
        <p:nvSpPr>
          <p:cNvPr id="291" name="Google Shape;291;p45"/>
          <p:cNvSpPr txBox="1"/>
          <p:nvPr/>
        </p:nvSpPr>
        <p:spPr>
          <a:xfrm>
            <a:off x="6395000" y="2557075"/>
            <a:ext cx="2269200" cy="20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entury Gothic"/>
                <a:ea typeface="Century Gothic"/>
                <a:cs typeface="Century Gothic"/>
                <a:sym typeface="Century Gothic"/>
              </a:rPr>
              <a:t>Aboriginal and Torres Strait Islander locate water above and below the ground by reading the landscape, and following cues from plants and animals to find water.</a:t>
            </a:r>
            <a:endParaRPr>
              <a:latin typeface="Century Gothic"/>
              <a:ea typeface="Century Gothic"/>
              <a:cs typeface="Century Gothic"/>
              <a:sym typeface="Century Gothic"/>
            </a:endParaRPr>
          </a:p>
        </p:txBody>
      </p:sp>
      <p:sp>
        <p:nvSpPr>
          <p:cNvPr id="292" name="Google Shape;292;p45"/>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6" name="Shape 296"/>
        <p:cNvGrpSpPr/>
        <p:nvPr/>
      </p:nvGrpSpPr>
      <p:grpSpPr>
        <a:xfrm>
          <a:off x="0" y="0"/>
          <a:ext cx="0" cy="0"/>
          <a:chOff x="0" y="0"/>
          <a:chExt cx="0" cy="0"/>
        </a:xfrm>
      </p:grpSpPr>
      <p:pic>
        <p:nvPicPr>
          <p:cNvPr id="297" name="Google Shape;297;p46"/>
          <p:cNvPicPr preferRelativeResize="0"/>
          <p:nvPr/>
        </p:nvPicPr>
        <p:blipFill rotWithShape="1">
          <a:blip r:embed="rId3">
            <a:alphaModFix/>
          </a:blip>
          <a:srcRect b="8287" l="13085" r="32480" t="20573"/>
          <a:stretch/>
        </p:blipFill>
        <p:spPr>
          <a:xfrm>
            <a:off x="673875" y="674950"/>
            <a:ext cx="5949026" cy="4371375"/>
          </a:xfrm>
          <a:prstGeom prst="rect">
            <a:avLst/>
          </a:prstGeom>
          <a:noFill/>
          <a:ln>
            <a:noFill/>
          </a:ln>
        </p:spPr>
      </p:pic>
      <p:pic>
        <p:nvPicPr>
          <p:cNvPr id="298" name="Google Shape;298;p46"/>
          <p:cNvPicPr preferRelativeResize="0"/>
          <p:nvPr/>
        </p:nvPicPr>
        <p:blipFill rotWithShape="1">
          <a:blip r:embed="rId3">
            <a:alphaModFix/>
          </a:blip>
          <a:srcRect b="42330" l="31956" r="51207" t="35409"/>
          <a:stretch/>
        </p:blipFill>
        <p:spPr>
          <a:xfrm>
            <a:off x="5872375" y="614050"/>
            <a:ext cx="3011849" cy="2238925"/>
          </a:xfrm>
          <a:prstGeom prst="rect">
            <a:avLst/>
          </a:prstGeom>
          <a:noFill/>
          <a:ln>
            <a:noFill/>
          </a:ln>
        </p:spPr>
      </p:pic>
      <p:cxnSp>
        <p:nvCxnSpPr>
          <p:cNvPr id="299" name="Google Shape;299;p46"/>
          <p:cNvCxnSpPr/>
          <p:nvPr/>
        </p:nvCxnSpPr>
        <p:spPr>
          <a:xfrm>
            <a:off x="6752575" y="1457775"/>
            <a:ext cx="825300" cy="2172900"/>
          </a:xfrm>
          <a:prstGeom prst="straightConnector1">
            <a:avLst/>
          </a:prstGeom>
          <a:noFill/>
          <a:ln cap="flat" cmpd="sng" w="28575">
            <a:solidFill>
              <a:srgbClr val="000000"/>
            </a:solidFill>
            <a:prstDash val="solid"/>
            <a:round/>
            <a:headEnd len="med" w="med" type="triangle"/>
            <a:tailEnd len="med" w="med" type="none"/>
          </a:ln>
        </p:spPr>
      </p:cxnSp>
      <p:sp>
        <p:nvSpPr>
          <p:cNvPr id="300" name="Google Shape;300;p46"/>
          <p:cNvSpPr txBox="1"/>
          <p:nvPr/>
        </p:nvSpPr>
        <p:spPr>
          <a:xfrm>
            <a:off x="7412700" y="3616950"/>
            <a:ext cx="1402800" cy="4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entury Gothic"/>
                <a:ea typeface="Century Gothic"/>
                <a:cs typeface="Century Gothic"/>
                <a:sym typeface="Century Gothic"/>
              </a:rPr>
              <a:t>Aveley Secondary College</a:t>
            </a:r>
            <a:endParaRPr>
              <a:latin typeface="Century Gothic"/>
              <a:ea typeface="Century Gothic"/>
              <a:cs typeface="Century Gothic"/>
              <a:sym typeface="Century Gothic"/>
            </a:endParaRPr>
          </a:p>
        </p:txBody>
      </p:sp>
      <p:cxnSp>
        <p:nvCxnSpPr>
          <p:cNvPr id="301" name="Google Shape;301;p46"/>
          <p:cNvCxnSpPr>
            <a:endCxn id="300" idx="1"/>
          </p:cNvCxnSpPr>
          <p:nvPr/>
        </p:nvCxnSpPr>
        <p:spPr>
          <a:xfrm>
            <a:off x="3286800" y="2159250"/>
            <a:ext cx="4125900" cy="1705200"/>
          </a:xfrm>
          <a:prstGeom prst="straightConnector1">
            <a:avLst/>
          </a:prstGeom>
          <a:noFill/>
          <a:ln cap="flat" cmpd="sng" w="28575">
            <a:solidFill>
              <a:srgbClr val="000000"/>
            </a:solidFill>
            <a:prstDash val="solid"/>
            <a:round/>
            <a:headEnd len="med" w="med" type="triangle"/>
            <a:tailEnd len="med" w="med" type="none"/>
          </a:ln>
        </p:spPr>
      </p:cxnSp>
      <p:sp>
        <p:nvSpPr>
          <p:cNvPr id="302" name="Google Shape;302;p46"/>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6" name="Shape 306"/>
        <p:cNvGrpSpPr/>
        <p:nvPr/>
      </p:nvGrpSpPr>
      <p:grpSpPr>
        <a:xfrm>
          <a:off x="0" y="0"/>
          <a:ext cx="0" cy="0"/>
          <a:chOff x="0" y="0"/>
          <a:chExt cx="0" cy="0"/>
        </a:xfrm>
      </p:grpSpPr>
      <p:sp>
        <p:nvSpPr>
          <p:cNvPr id="307" name="Google Shape;307;p47"/>
          <p:cNvSpPr txBox="1"/>
          <p:nvPr>
            <p:ph idx="2" type="body"/>
          </p:nvPr>
        </p:nvSpPr>
        <p:spPr>
          <a:xfrm>
            <a:off x="505975" y="696100"/>
            <a:ext cx="6173700" cy="40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Aboriginal peoples’ value of water is sacred, deep and necessary for survival. It is protected by Lore</a:t>
            </a:r>
            <a:r>
              <a:rPr lang="en-GB" sz="1600">
                <a:solidFill>
                  <a:schemeClr val="dk1"/>
                </a:solidFill>
              </a:rPr>
              <a:t>₁</a:t>
            </a:r>
            <a:r>
              <a:rPr lang="en-GB" sz="1600"/>
              <a:t>, which provides a system of sustainable management.</a:t>
            </a:r>
            <a:endParaRPr sz="1600"/>
          </a:p>
          <a:p>
            <a:pPr indent="0" lvl="0" marL="0" rtl="0" algn="l">
              <a:spcBef>
                <a:spcPts val="1600"/>
              </a:spcBef>
              <a:spcAft>
                <a:spcPts val="0"/>
              </a:spcAft>
              <a:buNone/>
            </a:pPr>
            <a:r>
              <a:rPr lang="en-GB" sz="1600"/>
              <a:t>Dreaming stories across Australia show the spiritual connection between Aboriginal people and water sources. These stories highlight the role of spirits in creating sources of water, and the ongoing supply and control of these watercourses by ancestral spirits and creation beings. </a:t>
            </a:r>
            <a:endParaRPr sz="1600"/>
          </a:p>
          <a:p>
            <a:pPr indent="0" lvl="0" marL="0" rtl="0" algn="l">
              <a:spcBef>
                <a:spcPts val="1600"/>
              </a:spcBef>
              <a:spcAft>
                <a:spcPts val="0"/>
              </a:spcAft>
              <a:buClr>
                <a:schemeClr val="dk1"/>
              </a:buClr>
              <a:buSzPts val="1100"/>
              <a:buFont typeface="Arial"/>
              <a:buNone/>
            </a:pPr>
            <a:r>
              <a:rPr lang="en-GB" sz="1600"/>
              <a:t>Of special significance are the stories of the serpent-like creatures who created many rivers and wetlands. In the south west this creature is called </a:t>
            </a:r>
            <a:r>
              <a:rPr i="1" lang="en-GB" sz="1600"/>
              <a:t>Waugal</a:t>
            </a:r>
            <a:r>
              <a:rPr lang="en-GB" sz="1600"/>
              <a:t>, in the Gascoyne/Murchison </a:t>
            </a:r>
            <a:r>
              <a:rPr i="1" lang="en-GB" sz="1600"/>
              <a:t>Beemarra</a:t>
            </a:r>
            <a:r>
              <a:rPr lang="en-GB" sz="1600"/>
              <a:t>, in the Pilbara </a:t>
            </a:r>
            <a:r>
              <a:rPr i="1" lang="en-GB" sz="1600"/>
              <a:t>Warlu</a:t>
            </a:r>
            <a:r>
              <a:rPr lang="en-GB" sz="1600"/>
              <a:t> and parts of the Western Desert </a:t>
            </a:r>
            <a:r>
              <a:rPr i="1" lang="en-GB" sz="1600">
                <a:solidFill>
                  <a:schemeClr val="dk1"/>
                </a:solidFill>
              </a:rPr>
              <a:t>Wompi</a:t>
            </a:r>
            <a:r>
              <a:rPr i="1" lang="en-GB" sz="1600"/>
              <a:t>.</a:t>
            </a:r>
            <a:endParaRPr i="1" sz="1600"/>
          </a:p>
          <a:p>
            <a:pPr indent="0" lvl="0" marL="0" rtl="0" algn="l">
              <a:spcBef>
                <a:spcPts val="1600"/>
              </a:spcBef>
              <a:spcAft>
                <a:spcPts val="0"/>
              </a:spcAft>
              <a:buClr>
                <a:schemeClr val="dk1"/>
              </a:buClr>
              <a:buSzPts val="1100"/>
              <a:buFont typeface="Arial"/>
              <a:buNone/>
            </a:pPr>
            <a:r>
              <a:t/>
            </a:r>
            <a:endParaRPr sz="1700"/>
          </a:p>
          <a:p>
            <a:pPr indent="0" lvl="0" marL="0" rtl="0" algn="l">
              <a:spcBef>
                <a:spcPts val="1600"/>
              </a:spcBef>
              <a:spcAft>
                <a:spcPts val="0"/>
              </a:spcAft>
              <a:buNone/>
            </a:pPr>
            <a:r>
              <a:t/>
            </a:r>
            <a:endParaRPr sz="1700"/>
          </a:p>
          <a:p>
            <a:pPr indent="0" lvl="0" marL="0" rtl="0" algn="l">
              <a:spcBef>
                <a:spcPts val="1600"/>
              </a:spcBef>
              <a:spcAft>
                <a:spcPts val="1600"/>
              </a:spcAft>
              <a:buNone/>
            </a:pPr>
            <a:r>
              <a:t/>
            </a:r>
            <a:endParaRPr sz="1700"/>
          </a:p>
        </p:txBody>
      </p:sp>
      <p:graphicFrame>
        <p:nvGraphicFramePr>
          <p:cNvPr id="308" name="Google Shape;308;p47"/>
          <p:cNvGraphicFramePr/>
          <p:nvPr/>
        </p:nvGraphicFramePr>
        <p:xfrm>
          <a:off x="6685300" y="852700"/>
          <a:ext cx="3000000" cy="3000000"/>
        </p:xfrm>
        <a:graphic>
          <a:graphicData uri="http://schemas.openxmlformats.org/drawingml/2006/table">
            <a:tbl>
              <a:tblPr>
                <a:noFill/>
                <a:tableStyleId>{00D3B4F6-C04A-4D75-9C49-168B923D9A84}</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How is knowledge passed on between generations?</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309" name="Google Shape;309;p47"/>
          <p:cNvGraphicFramePr/>
          <p:nvPr/>
        </p:nvGraphicFramePr>
        <p:xfrm>
          <a:off x="6689375" y="3699150"/>
          <a:ext cx="3000000" cy="3000000"/>
        </p:xfrm>
        <a:graphic>
          <a:graphicData uri="http://schemas.openxmlformats.org/drawingml/2006/table">
            <a:tbl>
              <a:tblPr>
                <a:noFill/>
                <a:tableStyleId>{00D3B4F6-C04A-4D75-9C49-168B923D9A84}</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customs and stories passed on through the generations through songs, stories and dance </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pic>
        <p:nvPicPr>
          <p:cNvPr id="310" name="Google Shape;310;p47"/>
          <p:cNvPicPr preferRelativeResize="0"/>
          <p:nvPr/>
        </p:nvPicPr>
        <p:blipFill>
          <a:blip r:embed="rId3">
            <a:alphaModFix/>
          </a:blip>
          <a:stretch>
            <a:fillRect/>
          </a:stretch>
        </p:blipFill>
        <p:spPr>
          <a:xfrm>
            <a:off x="6679663" y="1748375"/>
            <a:ext cx="2153900" cy="1747340"/>
          </a:xfrm>
          <a:prstGeom prst="rect">
            <a:avLst/>
          </a:prstGeom>
          <a:noFill/>
          <a:ln>
            <a:noFill/>
          </a:ln>
        </p:spPr>
      </p:pic>
      <p:sp>
        <p:nvSpPr>
          <p:cNvPr id="311" name="Google Shape;311;p47"/>
          <p:cNvSpPr txBox="1"/>
          <p:nvPr>
            <p:ph idx="1" type="subTitle"/>
          </p:nvPr>
        </p:nvSpPr>
        <p:spPr>
          <a:xfrm>
            <a:off x="95500" y="266050"/>
            <a:ext cx="6488700" cy="348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300"/>
              <a:t>We will explain how Aboriginal and Torres Strait Islander knowledge is applied to the care of waterways.</a:t>
            </a:r>
            <a:endParaRPr sz="1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5" name="Shape 315"/>
        <p:cNvGrpSpPr/>
        <p:nvPr/>
      </p:nvGrpSpPr>
      <p:grpSpPr>
        <a:xfrm>
          <a:off x="0" y="0"/>
          <a:ext cx="0" cy="0"/>
          <a:chOff x="0" y="0"/>
          <a:chExt cx="0" cy="0"/>
        </a:xfrm>
      </p:grpSpPr>
      <p:sp>
        <p:nvSpPr>
          <p:cNvPr id="316" name="Google Shape;316;p48"/>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lt1"/>
                </a:solidFill>
              </a:rPr>
              <a:t>We will explain how Aboriginal and Torres Strait Islander knowledge is applied to the care of waterways.</a:t>
            </a:r>
            <a:endParaRPr/>
          </a:p>
        </p:txBody>
      </p:sp>
      <p:sp>
        <p:nvSpPr>
          <p:cNvPr id="317" name="Google Shape;317;p48"/>
          <p:cNvSpPr txBox="1"/>
          <p:nvPr>
            <p:ph idx="2" type="body"/>
          </p:nvPr>
        </p:nvSpPr>
        <p:spPr>
          <a:xfrm>
            <a:off x="552550" y="1731050"/>
            <a:ext cx="6173700" cy="29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Ellenbrook local area is adjacent to the critically endangered Western Swamp Tortoises, which were thought to be extinct before their rediscovery in 1953. They are currently being bred at the Perth Zoo and being released in several sites including the Ellen Brook Nature Reserve and Twin Swamps Nature Reserve.</a:t>
            </a:r>
            <a:endParaRPr sz="1400"/>
          </a:p>
          <a:p>
            <a:pPr indent="0" lvl="0" marL="0" rtl="0" algn="l">
              <a:spcBef>
                <a:spcPts val="1600"/>
              </a:spcBef>
              <a:spcAft>
                <a:spcPts val="1600"/>
              </a:spcAft>
              <a:buNone/>
            </a:pPr>
            <a:r>
              <a:rPr lang="en-GB" sz="1400"/>
              <a:t>The Ellenbrook local area contains many Bush Forever sites within and around its boundary. These sites include Egerton Spring Mound, which is under the control of the WAPC, and Cardinal Drive Bushland, Wetherall Road Bushland (1&amp;2), Maralla Road Bushland and Melaleuca Conservation Park, which are under the control of the Department of Parks and Wildlife.</a:t>
            </a:r>
            <a:endParaRPr sz="1400"/>
          </a:p>
        </p:txBody>
      </p:sp>
      <p:graphicFrame>
        <p:nvGraphicFramePr>
          <p:cNvPr id="318" name="Google Shape;318;p48"/>
          <p:cNvGraphicFramePr/>
          <p:nvPr/>
        </p:nvGraphicFramePr>
        <p:xfrm>
          <a:off x="6685300" y="852700"/>
          <a:ext cx="3000000" cy="3000000"/>
        </p:xfrm>
        <a:graphic>
          <a:graphicData uri="http://schemas.openxmlformats.org/drawingml/2006/table">
            <a:tbl>
              <a:tblPr>
                <a:noFill/>
                <a:tableStyleId>{00D3B4F6-C04A-4D75-9C49-168B923D9A84}</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319" name="Google Shape;319;p48"/>
          <p:cNvGraphicFramePr/>
          <p:nvPr/>
        </p:nvGraphicFramePr>
        <p:xfrm>
          <a:off x="6797375" y="4213500"/>
          <a:ext cx="3000000" cy="3000000"/>
        </p:xfrm>
        <a:graphic>
          <a:graphicData uri="http://schemas.openxmlformats.org/drawingml/2006/table">
            <a:tbl>
              <a:tblPr>
                <a:noFill/>
                <a:tableStyleId>{00D3B4F6-C04A-4D75-9C49-168B923D9A84}</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320" name="Google Shape;320;p48"/>
          <p:cNvSpPr/>
          <p:nvPr/>
        </p:nvSpPr>
        <p:spPr>
          <a:xfrm>
            <a:off x="552550" y="858538"/>
            <a:ext cx="5896800" cy="704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Task</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Task</a:t>
            </a:r>
            <a:endParaRPr sz="1800">
              <a:latin typeface="Century Gothic"/>
              <a:ea typeface="Century Gothic"/>
              <a:cs typeface="Century Gothic"/>
              <a:sym typeface="Century Gothic"/>
            </a:endParaRPr>
          </a:p>
        </p:txBody>
      </p:sp>
      <p:graphicFrame>
        <p:nvGraphicFramePr>
          <p:cNvPr id="321" name="Google Shape;321;p48"/>
          <p:cNvGraphicFramePr/>
          <p:nvPr/>
        </p:nvGraphicFramePr>
        <p:xfrm>
          <a:off x="6797370" y="2554050"/>
          <a:ext cx="3000000" cy="3000000"/>
        </p:xfrm>
        <a:graphic>
          <a:graphicData uri="http://schemas.openxmlformats.org/drawingml/2006/table">
            <a:tbl>
              <a:tblPr>
                <a:noFill/>
                <a:tableStyleId>{00D3B4F6-C04A-4D75-9C49-168B923D9A84}</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HINT</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AA84F"/>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idx="1" type="body"/>
          </p:nvPr>
        </p:nvSpPr>
        <p:spPr>
          <a:xfrm>
            <a:off x="709450" y="566200"/>
            <a:ext cx="5123100" cy="40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the picture:</a:t>
            </a:r>
            <a:endParaRPr/>
          </a:p>
          <a:p>
            <a:pPr indent="-342900" lvl="0" marL="457200" rtl="0" algn="l">
              <a:spcBef>
                <a:spcPts val="1600"/>
              </a:spcBef>
              <a:spcAft>
                <a:spcPts val="0"/>
              </a:spcAft>
              <a:buSzPts val="1800"/>
              <a:buAutoNum type="arabicPeriod"/>
            </a:pPr>
            <a:r>
              <a:rPr lang="en-GB"/>
              <a:t>What are 2 observations?</a:t>
            </a:r>
            <a:endParaRPr/>
          </a:p>
          <a:p>
            <a:pPr indent="-342900" lvl="0" marL="457200" rtl="0" algn="l">
              <a:spcBef>
                <a:spcPts val="0"/>
              </a:spcBef>
              <a:spcAft>
                <a:spcPts val="0"/>
              </a:spcAft>
              <a:buSzPts val="1800"/>
              <a:buAutoNum type="arabicPeriod"/>
            </a:pPr>
            <a:r>
              <a:rPr lang="en-GB"/>
              <a:t>What is one inference?</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156" name="Google Shape;156;p26"/>
          <p:cNvPicPr preferRelativeResize="0"/>
          <p:nvPr/>
        </p:nvPicPr>
        <p:blipFill rotWithShape="1">
          <a:blip r:embed="rId3">
            <a:alphaModFix/>
          </a:blip>
          <a:srcRect b="10" l="19852" r="0" t="0"/>
          <a:stretch/>
        </p:blipFill>
        <p:spPr>
          <a:xfrm>
            <a:off x="4318325" y="1033187"/>
            <a:ext cx="4506948" cy="316312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MOON PHASE</a:t>
            </a:r>
            <a:endParaRPr sz="4800"/>
          </a:p>
          <a:p>
            <a:pPr indent="0" lvl="0" marL="0" rtl="0" algn="r">
              <a:spcBef>
                <a:spcPts val="0"/>
              </a:spcBef>
              <a:spcAft>
                <a:spcPts val="1600"/>
              </a:spcAft>
              <a:buNone/>
            </a:pPr>
            <a:r>
              <a:rPr lang="en-GB" sz="4800">
                <a:solidFill>
                  <a:srgbClr val="0B5394"/>
                </a:solidFill>
              </a:rPr>
              <a:t>SHAPE OF MOON SEEN</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ECLIPSE</a:t>
            </a:r>
            <a:endParaRPr sz="4800"/>
          </a:p>
          <a:p>
            <a:pPr indent="0" lvl="0" marL="0" rtl="0" algn="r">
              <a:spcBef>
                <a:spcPts val="0"/>
              </a:spcBef>
              <a:spcAft>
                <a:spcPts val="1600"/>
              </a:spcAft>
              <a:buNone/>
            </a:pPr>
            <a:r>
              <a:rPr lang="en-GB" sz="4800">
                <a:solidFill>
                  <a:srgbClr val="0B5394"/>
                </a:solidFill>
              </a:rPr>
              <a:t>BLOCKING OF LIGHT</a:t>
            </a:r>
            <a:endParaRPr sz="48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RENEWABLE RESOURCE</a:t>
            </a:r>
            <a:endParaRPr sz="4800"/>
          </a:p>
          <a:p>
            <a:pPr indent="0" lvl="0" marL="0" rtl="0" algn="r">
              <a:spcBef>
                <a:spcPts val="0"/>
              </a:spcBef>
              <a:spcAft>
                <a:spcPts val="1600"/>
              </a:spcAft>
              <a:buNone/>
            </a:pPr>
            <a:r>
              <a:rPr lang="en-GB" sz="4800">
                <a:solidFill>
                  <a:srgbClr val="0B5394"/>
                </a:solidFill>
              </a:rPr>
              <a:t>IT WILL NOT RUN OUT</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400"/>
              <a:t>NON-RENEWABLE RESOURCE</a:t>
            </a:r>
            <a:endParaRPr sz="4400"/>
          </a:p>
          <a:p>
            <a:pPr indent="0" lvl="0" marL="0" rtl="0" algn="r">
              <a:spcBef>
                <a:spcPts val="0"/>
              </a:spcBef>
              <a:spcAft>
                <a:spcPts val="1600"/>
              </a:spcAft>
              <a:buNone/>
            </a:pPr>
            <a:r>
              <a:rPr lang="en-GB" sz="4800">
                <a:solidFill>
                  <a:srgbClr val="0B5394"/>
                </a:solidFill>
              </a:rPr>
              <a:t>IT WILL RUN OUT</a:t>
            </a:r>
            <a:endParaRPr sz="4800">
              <a:solidFill>
                <a:srgbClr val="0B539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TRANSPIRATION</a:t>
            </a:r>
            <a:r>
              <a:rPr lang="en-GB" sz="4800"/>
              <a:t> </a:t>
            </a:r>
            <a:endParaRPr sz="4800"/>
          </a:p>
          <a:p>
            <a:pPr indent="0" lvl="0" marL="0" rtl="0" algn="r">
              <a:spcBef>
                <a:spcPts val="0"/>
              </a:spcBef>
              <a:spcAft>
                <a:spcPts val="1600"/>
              </a:spcAft>
              <a:buNone/>
            </a:pPr>
            <a:r>
              <a:rPr lang="en-GB" sz="4800">
                <a:solidFill>
                  <a:srgbClr val="0B5394"/>
                </a:solidFill>
              </a:rPr>
              <a:t>WATER LOST BY PLANTS</a:t>
            </a:r>
            <a:endParaRPr sz="4800">
              <a:solidFill>
                <a:srgbClr val="0B539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2"/>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EVAPORATION</a:t>
            </a:r>
            <a:endParaRPr sz="4800"/>
          </a:p>
          <a:p>
            <a:pPr indent="0" lvl="0" marL="0" rtl="0" algn="r">
              <a:spcBef>
                <a:spcPts val="0"/>
              </a:spcBef>
              <a:spcAft>
                <a:spcPts val="1600"/>
              </a:spcAft>
              <a:buNone/>
            </a:pPr>
            <a:r>
              <a:rPr lang="en-GB" sz="4100">
                <a:solidFill>
                  <a:srgbClr val="0B5394"/>
                </a:solidFill>
              </a:rPr>
              <a:t>HEATED LIQUID TURNS INTO GAS</a:t>
            </a:r>
            <a:r>
              <a:rPr lang="en-GB" sz="4100">
                <a:solidFill>
                  <a:srgbClr val="0B5394"/>
                </a:solidFill>
              </a:rPr>
              <a:t> </a:t>
            </a:r>
            <a:r>
              <a:rPr lang="en-GB" sz="4800">
                <a:solidFill>
                  <a:srgbClr val="0B5394"/>
                </a:solidFill>
              </a:rPr>
              <a:t> </a:t>
            </a:r>
            <a:endParaRPr sz="4800">
              <a:solidFill>
                <a:srgbClr val="0B539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AC9215C-A88F-4113-A813-6E0EC99F08A1}"/>
</file>

<file path=customXml/itemProps2.xml><?xml version="1.0" encoding="utf-8"?>
<ds:datastoreItem xmlns:ds="http://schemas.openxmlformats.org/officeDocument/2006/customXml" ds:itemID="{2E8D97F6-43A9-42F4-A037-AE9AD6C30081}"/>
</file>

<file path=customXml/itemProps3.xml><?xml version="1.0" encoding="utf-8"?>
<ds:datastoreItem xmlns:ds="http://schemas.openxmlformats.org/officeDocument/2006/customXml" ds:itemID="{83485A24-AAAE-41B2-89C1-2233BAD8CD46}"/>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40100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ies>
</file>